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handoutMasterIdLst>
    <p:handoutMasterId r:id="rId41"/>
  </p:handoutMasterIdLst>
  <p:sldIdLst>
    <p:sldId id="256" r:id="rId2"/>
    <p:sldId id="263" r:id="rId3"/>
    <p:sldId id="264" r:id="rId4"/>
    <p:sldId id="265" r:id="rId5"/>
    <p:sldId id="266" r:id="rId6"/>
    <p:sldId id="267" r:id="rId7"/>
    <p:sldId id="268" r:id="rId8"/>
    <p:sldId id="298" r:id="rId9"/>
    <p:sldId id="269" r:id="rId10"/>
    <p:sldId id="270" r:id="rId11"/>
    <p:sldId id="271" r:id="rId12"/>
    <p:sldId id="272" r:id="rId13"/>
    <p:sldId id="273" r:id="rId14"/>
    <p:sldId id="274" r:id="rId15"/>
    <p:sldId id="303" r:id="rId16"/>
    <p:sldId id="275" r:id="rId17"/>
    <p:sldId id="276" r:id="rId18"/>
    <p:sldId id="301"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BBC"/>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31" d="100"/>
          <a:sy n="131" d="100"/>
        </p:scale>
        <p:origin x="160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78B61B0D-917D-4309-9FD0-7DC63ACF0AC0}" type="datetimeFigureOut">
              <a:rPr lang="nl-NL" smtClean="0"/>
              <a:t>21-09-18</a:t>
            </a:fld>
            <a:endParaRPr lang="nl-NL"/>
          </a:p>
        </p:txBody>
      </p:sp>
      <p:sp>
        <p:nvSpPr>
          <p:cNvPr id="4" name="Tijdelijke aanduiding voor voettekst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08A7228A-3A1F-40AE-B165-9C36F65933D6}" type="slidenum">
              <a:rPr lang="nl-NL" smtClean="0"/>
              <a:t>‹nr.›</a:t>
            </a:fld>
            <a:endParaRPr lang="nl-NL"/>
          </a:p>
        </p:txBody>
      </p:sp>
    </p:spTree>
    <p:extLst>
      <p:ext uri="{BB962C8B-B14F-4D97-AF65-F5344CB8AC3E}">
        <p14:creationId xmlns:p14="http://schemas.microsoft.com/office/powerpoint/2010/main" val="27999024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06AA1E2-FF60-4353-A128-7803271C0DDB}" type="datetimeFigureOut">
              <a:rPr lang="nl-NL" smtClean="0"/>
              <a:t>21-09-18</a:t>
            </a:fld>
            <a:endParaRPr lang="nl-NL"/>
          </a:p>
        </p:txBody>
      </p:sp>
      <p:sp>
        <p:nvSpPr>
          <p:cNvPr id="4" name="Tijdelijke aanduiding voor dia-afbeelding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0D4B9B0-915E-48DF-B648-910E4C5FF9E1}" type="slidenum">
              <a:rPr lang="nl-NL" smtClean="0"/>
              <a:t>‹nr.›</a:t>
            </a:fld>
            <a:endParaRPr lang="nl-NL"/>
          </a:p>
        </p:txBody>
      </p:sp>
    </p:spTree>
    <p:extLst>
      <p:ext uri="{BB962C8B-B14F-4D97-AF65-F5344CB8AC3E}">
        <p14:creationId xmlns:p14="http://schemas.microsoft.com/office/powerpoint/2010/main" val="1425020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nl-NL"/>
              <a:t>Klik om de stijl te bewerken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F664CC95-45AF-421F-8737-54F5903EC1CB}" type="datetimeFigureOut">
              <a:rPr lang="nl-NL" smtClean="0"/>
              <a:t>21-09-18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DC14500-CCA8-48BF-8EFB-BB6BA1350ECA}" type="slidenum">
              <a:rPr lang="nl-NL" smtClean="0"/>
              <a:t>‹nr.›</a:t>
            </a:fld>
            <a:endParaRPr lang="nl-NL"/>
          </a:p>
        </p:txBody>
      </p:sp>
    </p:spTree>
    <p:extLst>
      <p:ext uri="{BB962C8B-B14F-4D97-AF65-F5344CB8AC3E}">
        <p14:creationId xmlns:p14="http://schemas.microsoft.com/office/powerpoint/2010/main" val="3518688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664CC95-45AF-421F-8737-54F5903EC1CB}" type="datetimeFigureOut">
              <a:rPr lang="nl-NL" smtClean="0"/>
              <a:t>21-09-18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DC14500-CCA8-48BF-8EFB-BB6BA1350ECA}" type="slidenum">
              <a:rPr lang="nl-NL" smtClean="0"/>
              <a:t>‹nr.›</a:t>
            </a:fld>
            <a:endParaRPr lang="nl-NL"/>
          </a:p>
        </p:txBody>
      </p:sp>
    </p:spTree>
    <p:extLst>
      <p:ext uri="{BB962C8B-B14F-4D97-AF65-F5344CB8AC3E}">
        <p14:creationId xmlns:p14="http://schemas.microsoft.com/office/powerpoint/2010/main" val="1961453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664CC95-45AF-421F-8737-54F5903EC1CB}" type="datetimeFigureOut">
              <a:rPr lang="nl-NL" smtClean="0"/>
              <a:t>21-09-18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DC14500-CCA8-48BF-8EFB-BB6BA1350ECA}" type="slidenum">
              <a:rPr lang="nl-NL" smtClean="0"/>
              <a:t>‹nr.›</a:t>
            </a:fld>
            <a:endParaRPr lang="nl-NL"/>
          </a:p>
        </p:txBody>
      </p:sp>
    </p:spTree>
    <p:extLst>
      <p:ext uri="{BB962C8B-B14F-4D97-AF65-F5344CB8AC3E}">
        <p14:creationId xmlns:p14="http://schemas.microsoft.com/office/powerpoint/2010/main" val="42624882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dia">
    <p:spTree>
      <p:nvGrpSpPr>
        <p:cNvPr id="1" name=""/>
        <p:cNvGrpSpPr/>
        <p:nvPr/>
      </p:nvGrpSpPr>
      <p:grpSpPr>
        <a:xfrm>
          <a:off x="0" y="0"/>
          <a:ext cx="0" cy="0"/>
          <a:chOff x="0" y="0"/>
          <a:chExt cx="0" cy="0"/>
        </a:xfrm>
      </p:grpSpPr>
      <p:sp>
        <p:nvSpPr>
          <p:cNvPr id="7" name="Tijdelijke aanduiding voor dianummer 2"/>
          <p:cNvSpPr>
            <a:spLocks noGrp="1"/>
          </p:cNvSpPr>
          <p:nvPr>
            <p:ph type="sldNum" sz="quarter" idx="4"/>
          </p:nvPr>
        </p:nvSpPr>
        <p:spPr>
          <a:xfrm>
            <a:off x="7765143" y="5322208"/>
            <a:ext cx="1066800" cy="365125"/>
          </a:xfrm>
          <a:prstGeom prst="rect">
            <a:avLst/>
          </a:prstGeom>
        </p:spPr>
        <p:txBody>
          <a:bodyPr/>
          <a:lstStyle>
            <a:lvl1pPr algn="r">
              <a:defRPr sz="1000"/>
            </a:lvl1pPr>
          </a:lstStyle>
          <a:p>
            <a:fld id="{B42D630B-382C-D045-8673-44F368E52E87}" type="slidenum">
              <a:rPr lang="nl-NL" smtClean="0">
                <a:latin typeface="Minion Pro"/>
                <a:cs typeface="Minion Pro"/>
              </a:rPr>
              <a:pPr/>
              <a:t>‹nr.›</a:t>
            </a:fld>
            <a:endParaRPr lang="nl-NL" dirty="0">
              <a:latin typeface="Minion Pro"/>
              <a:cs typeface="Minion Pro"/>
            </a:endParaRPr>
          </a:p>
        </p:txBody>
      </p:sp>
      <p:sp>
        <p:nvSpPr>
          <p:cNvPr id="3" name="Titel 1"/>
          <p:cNvSpPr>
            <a:spLocks noGrp="1"/>
          </p:cNvSpPr>
          <p:nvPr>
            <p:ph type="title"/>
          </p:nvPr>
        </p:nvSpPr>
        <p:spPr>
          <a:xfrm>
            <a:off x="898071" y="610281"/>
            <a:ext cx="7356930" cy="1143000"/>
          </a:xfrm>
          <a:prstGeom prst="rect">
            <a:avLst/>
          </a:prstGeom>
        </p:spPr>
        <p:txBody>
          <a:bodyPr vert="horz"/>
          <a:lstStyle>
            <a:lvl1pPr algn="l">
              <a:defRPr sz="4000" i="1">
                <a:solidFill>
                  <a:schemeClr val="bg1">
                    <a:lumMod val="75000"/>
                  </a:schemeClr>
                </a:solidFill>
                <a:latin typeface="Minion Pro"/>
                <a:cs typeface="Minion Pro"/>
              </a:defRPr>
            </a:lvl1pPr>
          </a:lstStyle>
          <a:p>
            <a:r>
              <a:rPr lang="nl-NL" dirty="0"/>
              <a:t>Titelstijl van model bewerken</a:t>
            </a:r>
          </a:p>
        </p:txBody>
      </p:sp>
      <p:sp>
        <p:nvSpPr>
          <p:cNvPr id="4" name="Tijdelijke aanduiding voor tekst 5"/>
          <p:cNvSpPr>
            <a:spLocks noGrp="1"/>
          </p:cNvSpPr>
          <p:nvPr>
            <p:ph type="body" sz="quarter" idx="10" hasCustomPrompt="1"/>
          </p:nvPr>
        </p:nvSpPr>
        <p:spPr>
          <a:xfrm>
            <a:off x="898071" y="1919111"/>
            <a:ext cx="7356930" cy="3230739"/>
          </a:xfrm>
          <a:prstGeom prst="rect">
            <a:avLst/>
          </a:prstGeom>
        </p:spPr>
        <p:txBody>
          <a:bodyPr vert="horz"/>
          <a:lstStyle>
            <a:lvl1pPr>
              <a:defRPr sz="1800"/>
            </a:lvl1pPr>
          </a:lstStyle>
          <a:p>
            <a:pPr>
              <a:buClr>
                <a:schemeClr val="bg1">
                  <a:lumMod val="75000"/>
                </a:schemeClr>
              </a:buClr>
              <a:buFont typeface="Lucida Grande"/>
              <a:buChar char="&gt;"/>
            </a:pPr>
            <a:r>
              <a:rPr lang="nl-NL" sz="1800" dirty="0">
                <a:latin typeface="Arial"/>
                <a:cs typeface="Arial"/>
              </a:rPr>
              <a:t>Tekst (max 8 regels)</a:t>
            </a:r>
          </a:p>
        </p:txBody>
      </p:sp>
      <p:sp>
        <p:nvSpPr>
          <p:cNvPr id="5" name="Tijdelijke aanduiding voor tekst 10"/>
          <p:cNvSpPr>
            <a:spLocks noGrp="1"/>
          </p:cNvSpPr>
          <p:nvPr>
            <p:ph type="body" sz="quarter" idx="11" hasCustomPrompt="1"/>
          </p:nvPr>
        </p:nvSpPr>
        <p:spPr>
          <a:xfrm>
            <a:off x="282575" y="6053667"/>
            <a:ext cx="5446536" cy="735568"/>
          </a:xfrm>
          <a:prstGeom prst="rect">
            <a:avLst/>
          </a:prstGeom>
          <a:ln>
            <a:solidFill>
              <a:srgbClr val="A50544"/>
            </a:solidFill>
          </a:ln>
        </p:spPr>
        <p:txBody>
          <a:bodyPr vert="horz" anchor="ctr"/>
          <a:lstStyle>
            <a:lvl1pPr marL="0" indent="0" algn="ctr">
              <a:buNone/>
              <a:defRPr sz="2800" i="1">
                <a:solidFill>
                  <a:schemeClr val="bg1">
                    <a:lumMod val="75000"/>
                  </a:schemeClr>
                </a:solidFill>
                <a:latin typeface="Minion Pro"/>
                <a:cs typeface="Minion Pro"/>
              </a:defRPr>
            </a:lvl1pPr>
          </a:lstStyle>
          <a:p>
            <a:pPr lvl="0"/>
            <a:r>
              <a:rPr lang="nl-NL" dirty="0"/>
              <a:t>Ondertitel</a:t>
            </a:r>
          </a:p>
        </p:txBody>
      </p:sp>
    </p:spTree>
    <p:extLst>
      <p:ext uri="{BB962C8B-B14F-4D97-AF65-F5344CB8AC3E}">
        <p14:creationId xmlns:p14="http://schemas.microsoft.com/office/powerpoint/2010/main" val="28585600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el en object">
    <p:spTree>
      <p:nvGrpSpPr>
        <p:cNvPr id="1" name=""/>
        <p:cNvGrpSpPr/>
        <p:nvPr/>
      </p:nvGrpSpPr>
      <p:grpSpPr>
        <a:xfrm>
          <a:off x="0" y="0"/>
          <a:ext cx="0" cy="0"/>
          <a:chOff x="0" y="0"/>
          <a:chExt cx="0" cy="0"/>
        </a:xfrm>
      </p:grpSpPr>
      <p:sp>
        <p:nvSpPr>
          <p:cNvPr id="7" name="Tijdelijke aanduiding voor dianummer 2"/>
          <p:cNvSpPr>
            <a:spLocks noGrp="1"/>
          </p:cNvSpPr>
          <p:nvPr>
            <p:ph type="sldNum" sz="quarter" idx="4"/>
          </p:nvPr>
        </p:nvSpPr>
        <p:spPr>
          <a:xfrm>
            <a:off x="7765143" y="5322208"/>
            <a:ext cx="1066800" cy="365125"/>
          </a:xfrm>
          <a:prstGeom prst="rect">
            <a:avLst/>
          </a:prstGeom>
        </p:spPr>
        <p:txBody>
          <a:bodyPr/>
          <a:lstStyle>
            <a:lvl1pPr algn="r">
              <a:defRPr sz="1000"/>
            </a:lvl1pPr>
          </a:lstStyle>
          <a:p>
            <a:fld id="{B42D630B-382C-D045-8673-44F368E52E87}" type="slidenum">
              <a:rPr lang="nl-NL" smtClean="0">
                <a:latin typeface="Minion Pro"/>
                <a:cs typeface="Minion Pro"/>
              </a:rPr>
              <a:pPr/>
              <a:t>‹nr.›</a:t>
            </a:fld>
            <a:endParaRPr lang="nl-NL" dirty="0">
              <a:latin typeface="Minion Pro"/>
              <a:cs typeface="Minion Pro"/>
            </a:endParaRPr>
          </a:p>
        </p:txBody>
      </p:sp>
      <p:sp>
        <p:nvSpPr>
          <p:cNvPr id="2" name="Titel 1"/>
          <p:cNvSpPr>
            <a:spLocks noGrp="1"/>
          </p:cNvSpPr>
          <p:nvPr>
            <p:ph type="title"/>
          </p:nvPr>
        </p:nvSpPr>
        <p:spPr>
          <a:xfrm>
            <a:off x="898071" y="610281"/>
            <a:ext cx="7356930" cy="1143000"/>
          </a:xfrm>
          <a:prstGeom prst="rect">
            <a:avLst/>
          </a:prstGeom>
        </p:spPr>
        <p:txBody>
          <a:bodyPr vert="horz"/>
          <a:lstStyle>
            <a:lvl1pPr algn="l">
              <a:defRPr sz="4000" i="1">
                <a:solidFill>
                  <a:schemeClr val="bg1">
                    <a:lumMod val="75000"/>
                  </a:schemeClr>
                </a:solidFill>
                <a:latin typeface="Minion Pro"/>
                <a:cs typeface="Minion Pro"/>
              </a:defRPr>
            </a:lvl1pPr>
          </a:lstStyle>
          <a:p>
            <a:r>
              <a:rPr lang="nl-NL" dirty="0"/>
              <a:t>Titelstijl van model bewerken</a:t>
            </a:r>
          </a:p>
        </p:txBody>
      </p:sp>
      <p:sp>
        <p:nvSpPr>
          <p:cNvPr id="6" name="Tijdelijke aanduiding voor tekst 5"/>
          <p:cNvSpPr>
            <a:spLocks noGrp="1"/>
          </p:cNvSpPr>
          <p:nvPr>
            <p:ph type="body" sz="quarter" idx="10" hasCustomPrompt="1"/>
          </p:nvPr>
        </p:nvSpPr>
        <p:spPr>
          <a:xfrm>
            <a:off x="898071" y="1919111"/>
            <a:ext cx="7356930" cy="3230739"/>
          </a:xfrm>
          <a:prstGeom prst="rect">
            <a:avLst/>
          </a:prstGeom>
        </p:spPr>
        <p:txBody>
          <a:bodyPr vert="horz"/>
          <a:lstStyle>
            <a:lvl1pPr>
              <a:defRPr sz="1800"/>
            </a:lvl1pPr>
          </a:lstStyle>
          <a:p>
            <a:pPr>
              <a:buClr>
                <a:schemeClr val="bg1">
                  <a:lumMod val="75000"/>
                </a:schemeClr>
              </a:buClr>
              <a:buFont typeface="Lucida Grande"/>
              <a:buChar char="&gt;"/>
            </a:pPr>
            <a:r>
              <a:rPr lang="nl-NL" sz="1800" dirty="0">
                <a:latin typeface="Arial"/>
                <a:cs typeface="Arial"/>
              </a:rPr>
              <a:t>Tekst (max 8 regels)</a:t>
            </a:r>
          </a:p>
        </p:txBody>
      </p:sp>
      <p:sp>
        <p:nvSpPr>
          <p:cNvPr id="11" name="Tijdelijke aanduiding voor tekst 10"/>
          <p:cNvSpPr>
            <a:spLocks noGrp="1"/>
          </p:cNvSpPr>
          <p:nvPr>
            <p:ph type="body" sz="quarter" idx="11" hasCustomPrompt="1"/>
          </p:nvPr>
        </p:nvSpPr>
        <p:spPr>
          <a:xfrm>
            <a:off x="282575" y="6053667"/>
            <a:ext cx="5446536" cy="735568"/>
          </a:xfrm>
          <a:prstGeom prst="rect">
            <a:avLst/>
          </a:prstGeom>
          <a:noFill/>
          <a:ln>
            <a:solidFill>
              <a:srgbClr val="A50544"/>
            </a:solidFill>
          </a:ln>
        </p:spPr>
        <p:txBody>
          <a:bodyPr vert="horz" anchor="ctr"/>
          <a:lstStyle>
            <a:lvl1pPr marL="0" indent="0" algn="ctr">
              <a:buNone/>
              <a:defRPr sz="2800" i="1">
                <a:solidFill>
                  <a:schemeClr val="bg1">
                    <a:lumMod val="75000"/>
                  </a:schemeClr>
                </a:solidFill>
                <a:latin typeface="Minion Pro"/>
                <a:cs typeface="Minion Pro"/>
              </a:defRPr>
            </a:lvl1pPr>
          </a:lstStyle>
          <a:p>
            <a:pPr lvl="0"/>
            <a:r>
              <a:rPr lang="nl-NL" dirty="0"/>
              <a:t>Ondertitel</a:t>
            </a:r>
          </a:p>
        </p:txBody>
      </p:sp>
    </p:spTree>
    <p:extLst>
      <p:ext uri="{BB962C8B-B14F-4D97-AF65-F5344CB8AC3E}">
        <p14:creationId xmlns:p14="http://schemas.microsoft.com/office/powerpoint/2010/main" val="816853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F664CC95-45AF-421F-8737-54F5903EC1CB}" type="datetimeFigureOut">
              <a:rPr lang="nl-NL" smtClean="0"/>
              <a:t>21-09-18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DC14500-CCA8-48BF-8EFB-BB6BA1350ECA}" type="slidenum">
              <a:rPr lang="nl-NL" smtClean="0"/>
              <a:t>‹nr.›</a:t>
            </a:fld>
            <a:endParaRPr lang="nl-NL"/>
          </a:p>
        </p:txBody>
      </p:sp>
    </p:spTree>
    <p:extLst>
      <p:ext uri="{BB962C8B-B14F-4D97-AF65-F5344CB8AC3E}">
        <p14:creationId xmlns:p14="http://schemas.microsoft.com/office/powerpoint/2010/main" val="1829432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nl-NL"/>
              <a:t>Klik om de stijl te bewerken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F664CC95-45AF-421F-8737-54F5903EC1CB}" type="datetimeFigureOut">
              <a:rPr lang="nl-NL" smtClean="0"/>
              <a:t>21-09-18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DC14500-CCA8-48BF-8EFB-BB6BA1350ECA}" type="slidenum">
              <a:rPr lang="nl-NL" smtClean="0"/>
              <a:t>‹nr.›</a:t>
            </a:fld>
            <a:endParaRPr lang="nl-NL"/>
          </a:p>
        </p:txBody>
      </p:sp>
    </p:spTree>
    <p:extLst>
      <p:ext uri="{BB962C8B-B14F-4D97-AF65-F5344CB8AC3E}">
        <p14:creationId xmlns:p14="http://schemas.microsoft.com/office/powerpoint/2010/main" val="2335877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F664CC95-45AF-421F-8737-54F5903EC1CB}" type="datetimeFigureOut">
              <a:rPr lang="nl-NL" smtClean="0"/>
              <a:t>21-09-18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DC14500-CCA8-48BF-8EFB-BB6BA1350ECA}" type="slidenum">
              <a:rPr lang="nl-NL" smtClean="0"/>
              <a:t>‹nr.›</a:t>
            </a:fld>
            <a:endParaRPr lang="nl-NL"/>
          </a:p>
        </p:txBody>
      </p:sp>
    </p:spTree>
    <p:extLst>
      <p:ext uri="{BB962C8B-B14F-4D97-AF65-F5344CB8AC3E}">
        <p14:creationId xmlns:p14="http://schemas.microsoft.com/office/powerpoint/2010/main" val="3291805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nl-NL"/>
              <a:t>Klik om de stijl te bewerken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29842" y="2505075"/>
            <a:ext cx="3868340"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4629150" y="2505075"/>
            <a:ext cx="3887391"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F664CC95-45AF-421F-8737-54F5903EC1CB}" type="datetimeFigureOut">
              <a:rPr lang="nl-NL" smtClean="0"/>
              <a:t>21-09-18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9DC14500-CCA8-48BF-8EFB-BB6BA1350ECA}" type="slidenum">
              <a:rPr lang="nl-NL" smtClean="0"/>
              <a:t>‹nr.›</a:t>
            </a:fld>
            <a:endParaRPr lang="nl-NL"/>
          </a:p>
        </p:txBody>
      </p:sp>
    </p:spTree>
    <p:extLst>
      <p:ext uri="{BB962C8B-B14F-4D97-AF65-F5344CB8AC3E}">
        <p14:creationId xmlns:p14="http://schemas.microsoft.com/office/powerpoint/2010/main" val="2619573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F664CC95-45AF-421F-8737-54F5903EC1CB}" type="datetimeFigureOut">
              <a:rPr lang="nl-NL" smtClean="0"/>
              <a:t>21-09-18</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9DC14500-CCA8-48BF-8EFB-BB6BA1350ECA}" type="slidenum">
              <a:rPr lang="nl-NL" smtClean="0"/>
              <a:t>‹nr.›</a:t>
            </a:fld>
            <a:endParaRPr lang="nl-NL"/>
          </a:p>
        </p:txBody>
      </p:sp>
    </p:spTree>
    <p:extLst>
      <p:ext uri="{BB962C8B-B14F-4D97-AF65-F5344CB8AC3E}">
        <p14:creationId xmlns:p14="http://schemas.microsoft.com/office/powerpoint/2010/main" val="3550442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64CC95-45AF-421F-8737-54F5903EC1CB}" type="datetimeFigureOut">
              <a:rPr lang="nl-NL" smtClean="0"/>
              <a:t>21-09-18</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9DC14500-CCA8-48BF-8EFB-BB6BA1350ECA}" type="slidenum">
              <a:rPr lang="nl-NL" smtClean="0"/>
              <a:t>‹nr.›</a:t>
            </a:fld>
            <a:endParaRPr lang="nl-NL"/>
          </a:p>
        </p:txBody>
      </p:sp>
    </p:spTree>
    <p:extLst>
      <p:ext uri="{BB962C8B-B14F-4D97-AF65-F5344CB8AC3E}">
        <p14:creationId xmlns:p14="http://schemas.microsoft.com/office/powerpoint/2010/main" val="3026360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l-NL"/>
              <a:t>Klik om de stijl te bewerken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F664CC95-45AF-421F-8737-54F5903EC1CB}" type="datetimeFigureOut">
              <a:rPr lang="nl-NL" smtClean="0"/>
              <a:t>21-09-18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DC14500-CCA8-48BF-8EFB-BB6BA1350ECA}" type="slidenum">
              <a:rPr lang="nl-NL" smtClean="0"/>
              <a:t>‹nr.›</a:t>
            </a:fld>
            <a:endParaRPr lang="nl-NL"/>
          </a:p>
        </p:txBody>
      </p:sp>
    </p:spTree>
    <p:extLst>
      <p:ext uri="{BB962C8B-B14F-4D97-AF65-F5344CB8AC3E}">
        <p14:creationId xmlns:p14="http://schemas.microsoft.com/office/powerpoint/2010/main" val="3503421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l-NL"/>
              <a:t>Klik om de stijl te bewerken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F664CC95-45AF-421F-8737-54F5903EC1CB}" type="datetimeFigureOut">
              <a:rPr lang="nl-NL" smtClean="0"/>
              <a:t>21-09-18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DC14500-CCA8-48BF-8EFB-BB6BA1350ECA}" type="slidenum">
              <a:rPr lang="nl-NL" smtClean="0"/>
              <a:t>‹nr.›</a:t>
            </a:fld>
            <a:endParaRPr lang="nl-NL"/>
          </a:p>
        </p:txBody>
      </p:sp>
    </p:spTree>
    <p:extLst>
      <p:ext uri="{BB962C8B-B14F-4D97-AF65-F5344CB8AC3E}">
        <p14:creationId xmlns:p14="http://schemas.microsoft.com/office/powerpoint/2010/main" val="1896244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0">
              <a:schemeClr val="accent1">
                <a:lumMod val="45000"/>
                <a:lumOff val="55000"/>
              </a:schemeClr>
            </a:gs>
            <a:gs pos="19000">
              <a:schemeClr val="bg1"/>
            </a:gs>
            <a:gs pos="0">
              <a:srgbClr val="00ABBC"/>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64CC95-45AF-421F-8737-54F5903EC1CB}" type="datetimeFigureOut">
              <a:rPr lang="nl-NL" smtClean="0"/>
              <a:t>21-09-18</a:t>
            </a:fld>
            <a:endParaRPr lang="nl-N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C14500-CCA8-48BF-8EFB-BB6BA1350ECA}" type="slidenum">
              <a:rPr lang="nl-NL" smtClean="0"/>
              <a:t>‹nr.›</a:t>
            </a:fld>
            <a:endParaRPr lang="nl-NL"/>
          </a:p>
        </p:txBody>
      </p:sp>
    </p:spTree>
    <p:extLst>
      <p:ext uri="{BB962C8B-B14F-4D97-AF65-F5344CB8AC3E}">
        <p14:creationId xmlns:p14="http://schemas.microsoft.com/office/powerpoint/2010/main" val="27725942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1.JPG"/><Relationship Id="rId4" Type="http://schemas.openxmlformats.org/officeDocument/2006/relationships/image" Target="../media/image5.emf"/></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nl-NL" dirty="0"/>
              <a:t>Prinsjesdag 2018 </a:t>
            </a:r>
            <a:br>
              <a:rPr lang="nl-NL" dirty="0"/>
            </a:br>
            <a:r>
              <a:rPr lang="nl-NL" dirty="0"/>
              <a:t>en de gevolgen voor de DGA en zijn BV</a:t>
            </a:r>
          </a:p>
        </p:txBody>
      </p:sp>
      <p:sp>
        <p:nvSpPr>
          <p:cNvPr id="3" name="Ondertitel 2"/>
          <p:cNvSpPr>
            <a:spLocks noGrp="1"/>
          </p:cNvSpPr>
          <p:nvPr>
            <p:ph type="subTitle" idx="1"/>
          </p:nvPr>
        </p:nvSpPr>
        <p:spPr>
          <a:xfrm>
            <a:off x="1007327" y="4482022"/>
            <a:ext cx="6858000" cy="1655762"/>
          </a:xfrm>
        </p:spPr>
        <p:txBody>
          <a:bodyPr/>
          <a:lstStyle/>
          <a:p>
            <a:r>
              <a:rPr lang="nl-NL" dirty="0"/>
              <a:t>Mr. H.J.M. Scholman</a:t>
            </a:r>
          </a:p>
          <a:p>
            <a:r>
              <a:rPr lang="nl-NL" dirty="0"/>
              <a:t>21 september 2018</a:t>
            </a:r>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6655" y="5417568"/>
            <a:ext cx="2557345" cy="1440432"/>
          </a:xfrm>
          <a:prstGeom prst="rect">
            <a:avLst/>
          </a:prstGeom>
        </p:spPr>
      </p:pic>
    </p:spTree>
    <p:extLst>
      <p:ext uri="{BB962C8B-B14F-4D97-AF65-F5344CB8AC3E}">
        <p14:creationId xmlns:p14="http://schemas.microsoft.com/office/powerpoint/2010/main" val="3715280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4"/>
          </p:nvPr>
        </p:nvSpPr>
        <p:spPr/>
        <p:txBody>
          <a:bodyPr/>
          <a:lstStyle/>
          <a:p>
            <a:fld id="{B42D630B-382C-D045-8673-44F368E52E87}" type="slidenum">
              <a:rPr lang="nl-NL" smtClean="0">
                <a:latin typeface="Minion Pro"/>
                <a:cs typeface="Minion Pro"/>
              </a:rPr>
              <a:pPr/>
              <a:t>10</a:t>
            </a:fld>
            <a:endParaRPr lang="nl-NL" dirty="0">
              <a:latin typeface="Minion Pro"/>
              <a:cs typeface="Minion Pro"/>
            </a:endParaRPr>
          </a:p>
        </p:txBody>
      </p:sp>
      <p:sp>
        <p:nvSpPr>
          <p:cNvPr id="3" name="Titel 2"/>
          <p:cNvSpPr>
            <a:spLocks noGrp="1"/>
          </p:cNvSpPr>
          <p:nvPr>
            <p:ph type="title"/>
          </p:nvPr>
        </p:nvSpPr>
        <p:spPr/>
        <p:txBody>
          <a:bodyPr/>
          <a:lstStyle/>
          <a:p>
            <a:r>
              <a:rPr lang="nl-NL" sz="3000" dirty="0">
                <a:solidFill>
                  <a:schemeClr val="bg1">
                    <a:lumMod val="50000"/>
                  </a:schemeClr>
                </a:solidFill>
              </a:rPr>
              <a:t>Gecombineerde belastingdruk (maximaal)</a:t>
            </a:r>
          </a:p>
        </p:txBody>
      </p:sp>
      <p:sp>
        <p:nvSpPr>
          <p:cNvPr id="4" name="Tijdelijke aanduiding voor tekst 3"/>
          <p:cNvSpPr>
            <a:spLocks noGrp="1"/>
          </p:cNvSpPr>
          <p:nvPr>
            <p:ph type="body" sz="quarter" idx="10"/>
          </p:nvPr>
        </p:nvSpPr>
        <p:spPr>
          <a:xfrm>
            <a:off x="724619" y="1902958"/>
            <a:ext cx="8281358" cy="3230739"/>
          </a:xfrm>
        </p:spPr>
        <p:txBody>
          <a:bodyPr/>
          <a:lstStyle/>
          <a:p>
            <a:pPr marL="0" indent="0">
              <a:buNone/>
            </a:pPr>
            <a:r>
              <a:rPr lang="nl-NL" dirty="0"/>
              <a:t>	DGA				IB ondernemer</a:t>
            </a:r>
          </a:p>
          <a:p>
            <a:pPr marL="0" indent="0">
              <a:buNone/>
            </a:pPr>
            <a:r>
              <a:rPr lang="nl-NL" dirty="0"/>
              <a:t>2018	25% VPB / 25% a-b = 43,75		52% van 86 (100-14) = 44,72%</a:t>
            </a:r>
          </a:p>
          <a:p>
            <a:pPr marL="0" indent="0">
              <a:buNone/>
            </a:pPr>
            <a:r>
              <a:rPr lang="nl-NL" dirty="0"/>
              <a:t>2021	22,25% VPB / 26,9% a-b = 43,16	49,5% van 100 -/- (14x37%) = 44,32%</a:t>
            </a:r>
          </a:p>
          <a:p>
            <a:pPr marL="0" indent="0">
              <a:buNone/>
            </a:pPr>
            <a:endParaRPr lang="nl-NL" dirty="0"/>
          </a:p>
          <a:p>
            <a:pPr marL="0" indent="0">
              <a:buNone/>
            </a:pPr>
            <a:r>
              <a:rPr lang="nl-NL" dirty="0"/>
              <a:t>Let op:</a:t>
            </a:r>
            <a:br>
              <a:rPr lang="nl-NL" dirty="0"/>
            </a:br>
            <a:r>
              <a:rPr lang="nl-NL" dirty="0"/>
              <a:t>Hogere a-b tarief ziet ook (en vooral!) op in het verleden door de BV gemaakte winsten, bijvoorbeeld in tijden dat het VPB tarief nog (maximaal) bijvoorbeeld 34,5% bedroeg (in 2004) (2005; 31,5% / 2006; 29,6% / 2007; 25,5%)</a:t>
            </a:r>
          </a:p>
          <a:p>
            <a:pPr marL="0" indent="0">
              <a:buNone/>
            </a:pPr>
            <a:endParaRPr lang="nl-NL" sz="1600" dirty="0"/>
          </a:p>
          <a:p>
            <a:pPr marL="0" indent="0">
              <a:buNone/>
            </a:pPr>
            <a:endParaRPr lang="nl-NL" dirty="0"/>
          </a:p>
        </p:txBody>
      </p:sp>
      <p:pic>
        <p:nvPicPr>
          <p:cNvPr id="6" name="Afbeelding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6655" y="5417568"/>
            <a:ext cx="2557345" cy="1440432"/>
          </a:xfrm>
          <a:prstGeom prst="rect">
            <a:avLst/>
          </a:prstGeom>
        </p:spPr>
      </p:pic>
    </p:spTree>
    <p:extLst>
      <p:ext uri="{BB962C8B-B14F-4D97-AF65-F5344CB8AC3E}">
        <p14:creationId xmlns:p14="http://schemas.microsoft.com/office/powerpoint/2010/main" val="784909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4"/>
          </p:nvPr>
        </p:nvSpPr>
        <p:spPr/>
        <p:txBody>
          <a:bodyPr/>
          <a:lstStyle/>
          <a:p>
            <a:fld id="{B42D630B-382C-D045-8673-44F368E52E87}" type="slidenum">
              <a:rPr lang="nl-NL" smtClean="0">
                <a:latin typeface="Minion Pro"/>
                <a:cs typeface="Minion Pro"/>
              </a:rPr>
              <a:pPr/>
              <a:t>11</a:t>
            </a:fld>
            <a:endParaRPr lang="nl-NL" dirty="0">
              <a:latin typeface="Minion Pro"/>
              <a:cs typeface="Minion Pro"/>
            </a:endParaRPr>
          </a:p>
        </p:txBody>
      </p:sp>
      <p:sp>
        <p:nvSpPr>
          <p:cNvPr id="3" name="Titel 2"/>
          <p:cNvSpPr>
            <a:spLocks noGrp="1"/>
          </p:cNvSpPr>
          <p:nvPr>
            <p:ph type="title"/>
          </p:nvPr>
        </p:nvSpPr>
        <p:spPr/>
        <p:txBody>
          <a:bodyPr/>
          <a:lstStyle/>
          <a:p>
            <a:r>
              <a:rPr lang="nl-NL" sz="3000" dirty="0">
                <a:solidFill>
                  <a:schemeClr val="bg1">
                    <a:lumMod val="50000"/>
                  </a:schemeClr>
                </a:solidFill>
              </a:rPr>
              <a:t>Gecombineerde belastingdruk (maximaal)</a:t>
            </a:r>
          </a:p>
        </p:txBody>
      </p:sp>
      <p:sp>
        <p:nvSpPr>
          <p:cNvPr id="4" name="Tijdelijke aanduiding voor tekst 3"/>
          <p:cNvSpPr>
            <a:spLocks noGrp="1"/>
          </p:cNvSpPr>
          <p:nvPr>
            <p:ph type="body" sz="quarter" idx="10"/>
          </p:nvPr>
        </p:nvSpPr>
        <p:spPr>
          <a:xfrm>
            <a:off x="898070" y="1919111"/>
            <a:ext cx="7605849" cy="3230739"/>
          </a:xfrm>
        </p:spPr>
        <p:txBody>
          <a:bodyPr>
            <a:normAutofit lnSpcReduction="10000"/>
          </a:bodyPr>
          <a:lstStyle/>
          <a:p>
            <a:pPr marL="0" indent="0">
              <a:buNone/>
            </a:pPr>
            <a:r>
              <a:rPr lang="nl-NL" dirty="0"/>
              <a:t>Materieel krijgt de a-b houder/DGA als enige te maken met een tariefsverhoging ……!</a:t>
            </a:r>
          </a:p>
          <a:p>
            <a:pPr marL="0" indent="0">
              <a:buNone/>
            </a:pPr>
            <a:endParaRPr lang="nl-NL" dirty="0"/>
          </a:p>
          <a:p>
            <a:pPr marL="0" indent="0">
              <a:buNone/>
            </a:pPr>
            <a:r>
              <a:rPr lang="nl-NL" dirty="0"/>
              <a:t>Geen overgangsrecht/compartimentering</a:t>
            </a:r>
            <a:br>
              <a:rPr lang="nl-NL" dirty="0"/>
            </a:br>
            <a:endParaRPr lang="nl-NL" dirty="0"/>
          </a:p>
          <a:p>
            <a:pPr marL="0" indent="0">
              <a:buNone/>
            </a:pPr>
            <a:r>
              <a:rPr lang="nl-NL" dirty="0"/>
              <a:t>a-b tarief wordt geheel in één keer afgerekend bij overlijden en beleggingsvermogen (vanaf 2010 -&gt; a-b heffing bij overlijden).</a:t>
            </a:r>
            <a:br>
              <a:rPr lang="nl-NL" dirty="0"/>
            </a:br>
            <a:br>
              <a:rPr lang="nl-NL" dirty="0"/>
            </a:br>
            <a:r>
              <a:rPr lang="nl-NL" dirty="0"/>
              <a:t>Gecombineerde belastingdruk bij overlijden DGA en beleggingsvermogen stijgt van 40% naar 41,52%.</a:t>
            </a:r>
            <a:br>
              <a:rPr lang="nl-NL" dirty="0"/>
            </a:br>
            <a:br>
              <a:rPr lang="nl-NL" dirty="0"/>
            </a:br>
            <a:r>
              <a:rPr lang="nl-NL" dirty="0"/>
              <a:t>(actie: dividend uitkeren -&gt; als agio terugstorten?)</a:t>
            </a:r>
          </a:p>
          <a:p>
            <a:pPr marL="0" indent="0">
              <a:buNone/>
            </a:pPr>
            <a:endParaRPr lang="nl-NL" dirty="0"/>
          </a:p>
        </p:txBody>
      </p:sp>
      <p:pic>
        <p:nvPicPr>
          <p:cNvPr id="6" name="Afbeelding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6655" y="5417568"/>
            <a:ext cx="2557345" cy="1440432"/>
          </a:xfrm>
          <a:prstGeom prst="rect">
            <a:avLst/>
          </a:prstGeom>
        </p:spPr>
      </p:pic>
    </p:spTree>
    <p:extLst>
      <p:ext uri="{BB962C8B-B14F-4D97-AF65-F5344CB8AC3E}">
        <p14:creationId xmlns:p14="http://schemas.microsoft.com/office/powerpoint/2010/main" val="935765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4"/>
          </p:nvPr>
        </p:nvSpPr>
        <p:spPr/>
        <p:txBody>
          <a:bodyPr/>
          <a:lstStyle/>
          <a:p>
            <a:fld id="{B42D630B-382C-D045-8673-44F368E52E87}" type="slidenum">
              <a:rPr lang="nl-NL" smtClean="0">
                <a:latin typeface="Minion Pro"/>
                <a:cs typeface="Minion Pro"/>
              </a:rPr>
              <a:pPr/>
              <a:t>12</a:t>
            </a:fld>
            <a:endParaRPr lang="nl-NL" dirty="0">
              <a:latin typeface="Minion Pro"/>
              <a:cs typeface="Minion Pro"/>
            </a:endParaRPr>
          </a:p>
        </p:txBody>
      </p:sp>
      <p:sp>
        <p:nvSpPr>
          <p:cNvPr id="3" name="Titel 2"/>
          <p:cNvSpPr>
            <a:spLocks noGrp="1"/>
          </p:cNvSpPr>
          <p:nvPr>
            <p:ph type="title"/>
          </p:nvPr>
        </p:nvSpPr>
        <p:spPr/>
        <p:txBody>
          <a:bodyPr/>
          <a:lstStyle/>
          <a:p>
            <a:r>
              <a:rPr lang="nl-NL" sz="3000" dirty="0">
                <a:solidFill>
                  <a:schemeClr val="bg1">
                    <a:lumMod val="50000"/>
                  </a:schemeClr>
                </a:solidFill>
              </a:rPr>
              <a:t>3. Evaluatie gebruikelijk loonregeling DGA</a:t>
            </a:r>
            <a:br>
              <a:rPr lang="nl-NL" sz="3000" dirty="0">
                <a:solidFill>
                  <a:schemeClr val="bg1">
                    <a:lumMod val="50000"/>
                  </a:schemeClr>
                </a:solidFill>
              </a:rPr>
            </a:br>
            <a:r>
              <a:rPr lang="nl-NL" sz="2400" dirty="0">
                <a:solidFill>
                  <a:schemeClr val="bg1">
                    <a:lumMod val="50000"/>
                  </a:schemeClr>
                </a:solidFill>
              </a:rPr>
              <a:t>(Regeerakkoord)</a:t>
            </a:r>
          </a:p>
        </p:txBody>
      </p:sp>
      <p:sp>
        <p:nvSpPr>
          <p:cNvPr id="4" name="Tijdelijke aanduiding voor tekst 3"/>
          <p:cNvSpPr>
            <a:spLocks noGrp="1"/>
          </p:cNvSpPr>
          <p:nvPr>
            <p:ph type="body" sz="quarter" idx="10"/>
          </p:nvPr>
        </p:nvSpPr>
        <p:spPr/>
        <p:txBody>
          <a:bodyPr/>
          <a:lstStyle/>
          <a:p>
            <a:pPr marL="0" indent="0">
              <a:buNone/>
            </a:pPr>
            <a:r>
              <a:rPr lang="nl-NL" dirty="0"/>
              <a:t>Waarom?</a:t>
            </a:r>
          </a:p>
          <a:p>
            <a:pPr marL="0" indent="0">
              <a:buNone/>
            </a:pPr>
            <a:endParaRPr lang="nl-NL" dirty="0"/>
          </a:p>
          <a:p>
            <a:pPr marL="0" indent="0">
              <a:buNone/>
            </a:pPr>
            <a:r>
              <a:rPr lang="nl-NL" dirty="0"/>
              <a:t>Beter:	Invoeren aftrek arbeidsbeloning DGA van 14% tegen 37,5% als </a:t>
            </a:r>
            <a:br>
              <a:rPr lang="nl-NL" dirty="0"/>
            </a:br>
            <a:r>
              <a:rPr lang="nl-NL" dirty="0"/>
              <a:t>	tegenwicht voor MKB vrijstelling (vlg. cie. Van </a:t>
            </a:r>
            <a:r>
              <a:rPr lang="nl-NL" dirty="0" err="1"/>
              <a:t>Weeghel</a:t>
            </a:r>
            <a:r>
              <a:rPr lang="nl-NL" dirty="0"/>
              <a:t> en </a:t>
            </a:r>
            <a:br>
              <a:rPr lang="nl-NL" dirty="0"/>
            </a:br>
            <a:r>
              <a:rPr lang="nl-NL" dirty="0"/>
              <a:t>	Heithuis).</a:t>
            </a:r>
            <a:br>
              <a:rPr lang="nl-NL" dirty="0"/>
            </a:br>
            <a:r>
              <a:rPr lang="nl-NL" dirty="0"/>
              <a:t>		</a:t>
            </a:r>
            <a:br>
              <a:rPr lang="nl-NL" dirty="0"/>
            </a:br>
            <a:r>
              <a:rPr lang="nl-NL" dirty="0"/>
              <a:t>	Als globaal evenwicht inzake dividend en IB winst belangrijk is, </a:t>
            </a:r>
            <a:br>
              <a:rPr lang="nl-NL" dirty="0"/>
            </a:br>
            <a:r>
              <a:rPr lang="nl-NL" dirty="0"/>
              <a:t>	dan ook voor DGA salaris en IB winst.</a:t>
            </a:r>
          </a:p>
          <a:p>
            <a:pPr marL="0" indent="0">
              <a:buNone/>
            </a:pPr>
            <a:endParaRPr lang="nl-NL" dirty="0"/>
          </a:p>
        </p:txBody>
      </p:sp>
      <p:pic>
        <p:nvPicPr>
          <p:cNvPr id="6" name="Afbeelding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6655" y="5417568"/>
            <a:ext cx="2557345" cy="1440432"/>
          </a:xfrm>
          <a:prstGeom prst="rect">
            <a:avLst/>
          </a:prstGeom>
        </p:spPr>
      </p:pic>
    </p:spTree>
    <p:extLst>
      <p:ext uri="{BB962C8B-B14F-4D97-AF65-F5344CB8AC3E}">
        <p14:creationId xmlns:p14="http://schemas.microsoft.com/office/powerpoint/2010/main" val="2387970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4"/>
          </p:nvPr>
        </p:nvSpPr>
        <p:spPr/>
        <p:txBody>
          <a:bodyPr/>
          <a:lstStyle/>
          <a:p>
            <a:fld id="{B42D630B-382C-D045-8673-44F368E52E87}" type="slidenum">
              <a:rPr lang="nl-NL" smtClean="0">
                <a:latin typeface="Minion Pro"/>
                <a:cs typeface="Minion Pro"/>
              </a:rPr>
              <a:pPr/>
              <a:t>13</a:t>
            </a:fld>
            <a:endParaRPr lang="nl-NL" dirty="0">
              <a:latin typeface="Minion Pro"/>
              <a:cs typeface="Minion Pro"/>
            </a:endParaRPr>
          </a:p>
        </p:txBody>
      </p:sp>
      <p:sp>
        <p:nvSpPr>
          <p:cNvPr id="3" name="Titel 2"/>
          <p:cNvSpPr>
            <a:spLocks noGrp="1"/>
          </p:cNvSpPr>
          <p:nvPr>
            <p:ph type="title"/>
          </p:nvPr>
        </p:nvSpPr>
        <p:spPr/>
        <p:txBody>
          <a:bodyPr/>
          <a:lstStyle/>
          <a:p>
            <a:r>
              <a:rPr lang="nl-NL" sz="3200" dirty="0">
                <a:solidFill>
                  <a:schemeClr val="bg1">
                    <a:lumMod val="50000"/>
                  </a:schemeClr>
                </a:solidFill>
              </a:rPr>
              <a:t>4. ZZP problematiek (Regeerakkoord)</a:t>
            </a:r>
          </a:p>
        </p:txBody>
      </p:sp>
      <p:sp>
        <p:nvSpPr>
          <p:cNvPr id="4" name="Tijdelijke aanduiding voor tekst 3"/>
          <p:cNvSpPr>
            <a:spLocks noGrp="1"/>
          </p:cNvSpPr>
          <p:nvPr>
            <p:ph type="body" sz="quarter" idx="10"/>
          </p:nvPr>
        </p:nvSpPr>
        <p:spPr>
          <a:xfrm>
            <a:off x="898071" y="1556646"/>
            <a:ext cx="8245929" cy="3765562"/>
          </a:xfrm>
        </p:spPr>
        <p:txBody>
          <a:bodyPr>
            <a:normAutofit lnSpcReduction="10000"/>
          </a:bodyPr>
          <a:lstStyle/>
          <a:p>
            <a:pPr marL="0" indent="0">
              <a:buNone/>
              <a:tabLst>
                <a:tab pos="182563" algn="l"/>
                <a:tab pos="2514600" algn="l"/>
              </a:tabLst>
            </a:pPr>
            <a:r>
              <a:rPr lang="nl-NL" sz="1400" dirty="0"/>
              <a:t>			&gt; 3 maanden</a:t>
            </a:r>
          </a:p>
          <a:p>
            <a:pPr marL="0" indent="0" defTabSz="182563">
              <a:buNone/>
              <a:tabLst>
                <a:tab pos="182563" algn="l"/>
              </a:tabLst>
            </a:pPr>
            <a:r>
              <a:rPr lang="nl-NL" sz="1400" dirty="0"/>
              <a:t>-	Laag uurtarief 						+ 			óf														=&gt;		verplichte arbeidsovereenkomst		(= 125% WML of minder					reguliere bedrijfsactiviteiten</a:t>
            </a:r>
            <a:br>
              <a:rPr lang="nl-NL" sz="1400" dirty="0"/>
            </a:br>
            <a:r>
              <a:rPr lang="nl-NL" sz="1400" dirty="0"/>
              <a:t>	 =&gt; € 15 tot € 18 </a:t>
            </a:r>
            <a:r>
              <a:rPr lang="nl-NL" sz="1400" dirty="0" err="1"/>
              <a:t>p.u</a:t>
            </a:r>
            <a:r>
              <a:rPr lang="nl-NL" sz="1400" dirty="0"/>
              <a:t>. </a:t>
            </a:r>
            <a:br>
              <a:rPr lang="nl-NL" sz="1400" dirty="0"/>
            </a:br>
            <a:r>
              <a:rPr lang="nl-NL" sz="1400" dirty="0"/>
              <a:t>	of minder)</a:t>
            </a:r>
          </a:p>
          <a:p>
            <a:pPr marL="0" indent="0">
              <a:buNone/>
              <a:tabLst>
                <a:tab pos="182563" algn="l"/>
              </a:tabLst>
            </a:pPr>
            <a:br>
              <a:rPr lang="nl-NL" sz="1400" dirty="0"/>
            </a:br>
            <a:endParaRPr lang="nl-NL" sz="1400" dirty="0"/>
          </a:p>
          <a:p>
            <a:pPr marL="0" indent="0" defTabSz="182563">
              <a:buNone/>
              <a:tabLst>
                <a:tab pos="182563" algn="l"/>
              </a:tabLst>
            </a:pPr>
            <a:r>
              <a:rPr lang="nl-NL" sz="1400" dirty="0"/>
              <a:t>-	Tarief tussen 125% WML		 			opdrachtgever kan opdracht-			=&gt;		geen LB/ premies</a:t>
            </a:r>
            <a:br>
              <a:rPr lang="nl-NL" sz="1400" dirty="0"/>
            </a:br>
            <a:r>
              <a:rPr lang="nl-NL" sz="1400" dirty="0"/>
              <a:t>	en € 75 </a:t>
            </a:r>
            <a:r>
              <a:rPr lang="nl-NL" sz="1400" dirty="0" err="1"/>
              <a:t>p.u</a:t>
            </a:r>
            <a:r>
              <a:rPr lang="nl-NL" sz="1400" dirty="0"/>
              <a:t>.										geversverklaring aanvragen						werknemersverzekering</a:t>
            </a:r>
            <a:br>
              <a:rPr lang="nl-NL" sz="1400" dirty="0"/>
            </a:br>
            <a:r>
              <a:rPr lang="nl-NL" sz="1400" dirty="0"/>
              <a:t>															via </a:t>
            </a:r>
            <a:r>
              <a:rPr lang="nl-NL" sz="1400" dirty="0" err="1"/>
              <a:t>webmodule</a:t>
            </a:r>
            <a:r>
              <a:rPr lang="nl-NL" sz="1400" dirty="0"/>
              <a:t> (= materiële 					(vrijwaring)</a:t>
            </a:r>
            <a:br>
              <a:rPr lang="nl-NL" sz="1400" dirty="0"/>
            </a:br>
            <a:r>
              <a:rPr lang="nl-NL" sz="1400" dirty="0"/>
              <a:t>								 							toets gezagsverhouding)</a:t>
            </a:r>
          </a:p>
          <a:p>
            <a:pPr marL="0" indent="0">
              <a:buNone/>
              <a:tabLst>
                <a:tab pos="182563" algn="l"/>
              </a:tabLst>
            </a:pPr>
            <a:endParaRPr lang="nl-NL" sz="1400" dirty="0"/>
          </a:p>
          <a:p>
            <a:pPr marL="0" indent="0">
              <a:buNone/>
              <a:tabLst>
                <a:tab pos="182563" algn="l"/>
              </a:tabLst>
            </a:pPr>
            <a:r>
              <a:rPr lang="nl-NL" sz="1400" dirty="0"/>
              <a:t>				&lt; 1 jaar</a:t>
            </a:r>
          </a:p>
          <a:p>
            <a:pPr marL="0" indent="0" defTabSz="357188">
              <a:buNone/>
              <a:tabLst>
                <a:tab pos="182563" algn="l"/>
                <a:tab pos="2239963" algn="l"/>
                <a:tab pos="2687638" algn="l"/>
                <a:tab pos="5019675" algn="l"/>
              </a:tabLst>
            </a:pPr>
            <a:r>
              <a:rPr lang="nl-NL" sz="1400" dirty="0"/>
              <a:t>-	Uurtarief € 75 of meer 	+ 	óf		=&gt;	</a:t>
            </a:r>
            <a:r>
              <a:rPr lang="nl-NL" sz="1400" dirty="0" err="1"/>
              <a:t>opt</a:t>
            </a:r>
            <a:r>
              <a:rPr lang="nl-NL" sz="1400" dirty="0"/>
              <a:t>-out-regeling</a:t>
            </a:r>
          </a:p>
          <a:p>
            <a:pPr marL="0" indent="0">
              <a:buNone/>
              <a:tabLst>
                <a:tab pos="182563" algn="l"/>
                <a:tab pos="2332038" algn="l"/>
              </a:tabLst>
            </a:pPr>
            <a:r>
              <a:rPr lang="nl-NL" sz="1400" dirty="0"/>
              <a:t>			niet-reguliere bedrijfsactiviteiten</a:t>
            </a:r>
          </a:p>
        </p:txBody>
      </p:sp>
      <p:cxnSp>
        <p:nvCxnSpPr>
          <p:cNvPr id="7" name="Rechte verbindingslijn met pijl 6"/>
          <p:cNvCxnSpPr/>
          <p:nvPr/>
        </p:nvCxnSpPr>
        <p:spPr>
          <a:xfrm flipV="1">
            <a:off x="3410712" y="1669801"/>
            <a:ext cx="265176" cy="166959"/>
          </a:xfrm>
          <a:prstGeom prst="straightConnector1">
            <a:avLst/>
          </a:prstGeom>
          <a:ln w="3175">
            <a:tailEnd type="triangle"/>
          </a:ln>
        </p:spPr>
        <p:style>
          <a:lnRef idx="2">
            <a:schemeClr val="dk1"/>
          </a:lnRef>
          <a:fillRef idx="0">
            <a:schemeClr val="dk1"/>
          </a:fillRef>
          <a:effectRef idx="1">
            <a:schemeClr val="dk1"/>
          </a:effectRef>
          <a:fontRef idx="minor">
            <a:schemeClr val="tx1"/>
          </a:fontRef>
        </p:style>
      </p:cxnSp>
      <p:cxnSp>
        <p:nvCxnSpPr>
          <p:cNvPr id="14" name="Rechte verbindingslijn met pijl 13"/>
          <p:cNvCxnSpPr/>
          <p:nvPr/>
        </p:nvCxnSpPr>
        <p:spPr>
          <a:xfrm>
            <a:off x="3410712" y="2072361"/>
            <a:ext cx="265176" cy="115290"/>
          </a:xfrm>
          <a:prstGeom prst="straightConnector1">
            <a:avLst/>
          </a:prstGeom>
          <a:ln w="3175">
            <a:tailEnd type="triangle"/>
          </a:ln>
        </p:spPr>
        <p:style>
          <a:lnRef idx="2">
            <a:schemeClr val="dk1"/>
          </a:lnRef>
          <a:fillRef idx="0">
            <a:schemeClr val="dk1"/>
          </a:fillRef>
          <a:effectRef idx="1">
            <a:schemeClr val="dk1"/>
          </a:effectRef>
          <a:fontRef idx="minor">
            <a:schemeClr val="tx1"/>
          </a:fontRef>
        </p:style>
      </p:cxnSp>
      <p:cxnSp>
        <p:nvCxnSpPr>
          <p:cNvPr id="18" name="Rechte verbindingslijn met pijl 17"/>
          <p:cNvCxnSpPr/>
          <p:nvPr/>
        </p:nvCxnSpPr>
        <p:spPr>
          <a:xfrm>
            <a:off x="3342132" y="3328152"/>
            <a:ext cx="265176" cy="0"/>
          </a:xfrm>
          <a:prstGeom prst="straightConnector1">
            <a:avLst/>
          </a:prstGeom>
          <a:ln w="3175">
            <a:tailEnd type="triangle"/>
          </a:ln>
        </p:spPr>
        <p:style>
          <a:lnRef idx="2">
            <a:schemeClr val="dk1"/>
          </a:lnRef>
          <a:fillRef idx="0">
            <a:schemeClr val="dk1"/>
          </a:fillRef>
          <a:effectRef idx="1">
            <a:schemeClr val="dk1"/>
          </a:effectRef>
          <a:fontRef idx="minor">
            <a:schemeClr val="tx1"/>
          </a:fontRef>
        </p:style>
      </p:cxnSp>
      <p:cxnSp>
        <p:nvCxnSpPr>
          <p:cNvPr id="19" name="Rechte verbindingslijn met pijl 18"/>
          <p:cNvCxnSpPr/>
          <p:nvPr/>
        </p:nvCxnSpPr>
        <p:spPr>
          <a:xfrm>
            <a:off x="3392424" y="4845379"/>
            <a:ext cx="265176" cy="115290"/>
          </a:xfrm>
          <a:prstGeom prst="straightConnector1">
            <a:avLst/>
          </a:prstGeom>
          <a:ln w="3175">
            <a:tailEnd type="triangle"/>
          </a:ln>
        </p:spPr>
        <p:style>
          <a:lnRef idx="2">
            <a:schemeClr val="dk1"/>
          </a:lnRef>
          <a:fillRef idx="0">
            <a:schemeClr val="dk1"/>
          </a:fillRef>
          <a:effectRef idx="1">
            <a:schemeClr val="dk1"/>
          </a:effectRef>
          <a:fontRef idx="minor">
            <a:schemeClr val="tx1"/>
          </a:fontRef>
        </p:style>
      </p:cxnSp>
      <p:cxnSp>
        <p:nvCxnSpPr>
          <p:cNvPr id="20" name="Rechte verbindingslijn met pijl 19"/>
          <p:cNvCxnSpPr/>
          <p:nvPr/>
        </p:nvCxnSpPr>
        <p:spPr>
          <a:xfrm flipV="1">
            <a:off x="3392424" y="4398915"/>
            <a:ext cx="265176" cy="166959"/>
          </a:xfrm>
          <a:prstGeom prst="straightConnector1">
            <a:avLst/>
          </a:prstGeom>
          <a:ln w="3175">
            <a:tailEnd type="triangle"/>
          </a:ln>
        </p:spPr>
        <p:style>
          <a:lnRef idx="2">
            <a:schemeClr val="dk1"/>
          </a:lnRef>
          <a:fillRef idx="0">
            <a:schemeClr val="dk1"/>
          </a:fillRef>
          <a:effectRef idx="1">
            <a:schemeClr val="dk1"/>
          </a:effectRef>
          <a:fontRef idx="minor">
            <a:schemeClr val="tx1"/>
          </a:fontRef>
        </p:style>
      </p:cxnSp>
      <p:pic>
        <p:nvPicPr>
          <p:cNvPr id="11" name="Afbeelding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6655" y="5417568"/>
            <a:ext cx="2557345" cy="1440432"/>
          </a:xfrm>
          <a:prstGeom prst="rect">
            <a:avLst/>
          </a:prstGeom>
        </p:spPr>
      </p:pic>
    </p:spTree>
    <p:extLst>
      <p:ext uri="{BB962C8B-B14F-4D97-AF65-F5344CB8AC3E}">
        <p14:creationId xmlns:p14="http://schemas.microsoft.com/office/powerpoint/2010/main" val="1864320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4"/>
          </p:nvPr>
        </p:nvSpPr>
        <p:spPr/>
        <p:txBody>
          <a:bodyPr/>
          <a:lstStyle/>
          <a:p>
            <a:fld id="{B42D630B-382C-D045-8673-44F368E52E87}" type="slidenum">
              <a:rPr lang="nl-NL" smtClean="0">
                <a:latin typeface="Minion Pro"/>
                <a:cs typeface="Minion Pro"/>
              </a:rPr>
              <a:pPr/>
              <a:t>14</a:t>
            </a:fld>
            <a:endParaRPr lang="nl-NL" dirty="0">
              <a:latin typeface="Minion Pro"/>
              <a:cs typeface="Minion Pro"/>
            </a:endParaRPr>
          </a:p>
        </p:txBody>
      </p:sp>
      <p:sp>
        <p:nvSpPr>
          <p:cNvPr id="3" name="Titel 2"/>
          <p:cNvSpPr>
            <a:spLocks noGrp="1"/>
          </p:cNvSpPr>
          <p:nvPr>
            <p:ph type="title"/>
          </p:nvPr>
        </p:nvSpPr>
        <p:spPr/>
        <p:txBody>
          <a:bodyPr/>
          <a:lstStyle/>
          <a:p>
            <a:r>
              <a:rPr lang="nl-NL" dirty="0">
                <a:solidFill>
                  <a:schemeClr val="bg1">
                    <a:lumMod val="50000"/>
                  </a:schemeClr>
                </a:solidFill>
              </a:rPr>
              <a:t>5. Verhoging lage BTW tarief</a:t>
            </a:r>
          </a:p>
        </p:txBody>
      </p:sp>
      <p:sp>
        <p:nvSpPr>
          <p:cNvPr id="4" name="Tijdelijke aanduiding voor tekst 3"/>
          <p:cNvSpPr>
            <a:spLocks noGrp="1"/>
          </p:cNvSpPr>
          <p:nvPr>
            <p:ph type="body" sz="quarter" idx="10"/>
          </p:nvPr>
        </p:nvSpPr>
        <p:spPr>
          <a:xfrm>
            <a:off x="898071" y="1564661"/>
            <a:ext cx="7356930" cy="3852907"/>
          </a:xfrm>
        </p:spPr>
        <p:txBody>
          <a:bodyPr>
            <a:normAutofit fontScale="92500" lnSpcReduction="10000"/>
          </a:bodyPr>
          <a:lstStyle/>
          <a:p>
            <a:pPr marL="0" indent="0">
              <a:buNone/>
            </a:pPr>
            <a:r>
              <a:rPr lang="nl-NL" sz="1600" dirty="0"/>
              <a:t>6%	-&gt;	9% 	Opbrengst: € 2,987 miljard per jaar!</a:t>
            </a:r>
          </a:p>
          <a:p>
            <a:pPr marL="0" indent="0">
              <a:buNone/>
            </a:pPr>
            <a:br>
              <a:rPr lang="nl-NL" sz="1600" dirty="0"/>
            </a:br>
            <a:r>
              <a:rPr lang="nl-NL" sz="1600" dirty="0"/>
              <a:t>Geen overgangsrecht. Tarief van toepassing op moment van verschuldigdheid.</a:t>
            </a:r>
            <a:br>
              <a:rPr lang="nl-NL" sz="1600" dirty="0"/>
            </a:br>
            <a:endParaRPr lang="nl-NL" sz="1600" dirty="0"/>
          </a:p>
          <a:p>
            <a:pPr marL="0" indent="0">
              <a:buNone/>
            </a:pPr>
            <a:r>
              <a:rPr lang="nl-NL" sz="1600" dirty="0"/>
              <a:t>Niet alleen nadelig voor particulieren, soms ook voor B2B</a:t>
            </a:r>
            <a:br>
              <a:rPr lang="nl-NL" sz="1600" dirty="0"/>
            </a:br>
            <a:endParaRPr lang="nl-NL" sz="1600" dirty="0"/>
          </a:p>
          <a:p>
            <a:pPr marL="0" indent="0">
              <a:buNone/>
            </a:pPr>
            <a:r>
              <a:rPr lang="nl-NL" sz="1600" dirty="0"/>
              <a:t>Nadelig voor ondernemers die lage BTW goederen leveren aan van BTW vrijgestelde ondernemingen; zoals ziekenhuizen …..</a:t>
            </a:r>
            <a:br>
              <a:rPr lang="nl-NL" sz="1600" dirty="0"/>
            </a:br>
            <a:r>
              <a:rPr lang="nl-NL" sz="1600" dirty="0"/>
              <a:t>Die afnemers kunnen BTW niet afwentelen!</a:t>
            </a:r>
            <a:br>
              <a:rPr lang="nl-NL" sz="1600" dirty="0"/>
            </a:br>
            <a:r>
              <a:rPr lang="nl-NL" sz="1600" dirty="0"/>
              <a:t>+</a:t>
            </a:r>
            <a:br>
              <a:rPr lang="nl-NL" sz="1600" dirty="0"/>
            </a:br>
            <a:r>
              <a:rPr lang="nl-NL" sz="1600" dirty="0"/>
              <a:t>Nadelig voor ondernemers in grensstreek</a:t>
            </a:r>
            <a:br>
              <a:rPr lang="nl-NL" sz="1600" dirty="0"/>
            </a:br>
            <a:r>
              <a:rPr lang="nl-NL" sz="1600" dirty="0"/>
              <a:t>Duitsland	: lage BTW tarief 7%</a:t>
            </a:r>
            <a:br>
              <a:rPr lang="nl-NL" sz="1600" dirty="0"/>
            </a:br>
            <a:r>
              <a:rPr lang="nl-NL" sz="1600" dirty="0"/>
              <a:t>België	: 6% (resp. 12%)</a:t>
            </a:r>
          </a:p>
          <a:p>
            <a:pPr marL="0" indent="0">
              <a:buNone/>
            </a:pPr>
            <a:endParaRPr lang="nl-NL" sz="1600" dirty="0"/>
          </a:p>
          <a:p>
            <a:pPr marL="0" indent="0">
              <a:buNone/>
            </a:pPr>
            <a:r>
              <a:rPr lang="nl-NL" sz="1600" dirty="0"/>
              <a:t>Privé: boodschappen ongeveer € 20 p.m. duurder (vgl. verhoging algemene heffingskorting met € 350 p.j.)</a:t>
            </a:r>
            <a:r>
              <a:rPr lang="nl-NL" dirty="0"/>
              <a:t>	</a:t>
            </a:r>
          </a:p>
        </p:txBody>
      </p:sp>
      <p:pic>
        <p:nvPicPr>
          <p:cNvPr id="6" name="Afbeelding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6655" y="5417568"/>
            <a:ext cx="2557345" cy="1440432"/>
          </a:xfrm>
          <a:prstGeom prst="rect">
            <a:avLst/>
          </a:prstGeom>
        </p:spPr>
      </p:pic>
    </p:spTree>
    <p:extLst>
      <p:ext uri="{BB962C8B-B14F-4D97-AF65-F5344CB8AC3E}">
        <p14:creationId xmlns:p14="http://schemas.microsoft.com/office/powerpoint/2010/main" val="1102478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0">
              <a:schemeClr val="accent1">
                <a:lumMod val="45000"/>
                <a:lumOff val="55000"/>
              </a:schemeClr>
            </a:gs>
            <a:gs pos="7000">
              <a:schemeClr val="bg1"/>
            </a:gs>
            <a:gs pos="0">
              <a:srgbClr val="00ABBC"/>
            </a:gs>
          </a:gsLst>
          <a:lin ang="5400000" scaled="1"/>
          <a:tileRect/>
        </a:gradFill>
        <a:effectLst/>
      </p:bgPr>
    </p:bg>
    <p:spTree>
      <p:nvGrpSpPr>
        <p:cNvPr id="1" name=""/>
        <p:cNvGrpSpPr/>
        <p:nvPr/>
      </p:nvGrpSpPr>
      <p:grpSpPr>
        <a:xfrm>
          <a:off x="0" y="0"/>
          <a:ext cx="0" cy="0"/>
          <a:chOff x="0" y="0"/>
          <a:chExt cx="0" cy="0"/>
        </a:xfrm>
      </p:grpSpPr>
      <p:graphicFrame>
        <p:nvGraphicFramePr>
          <p:cNvPr id="6" name="Tabel 5"/>
          <p:cNvGraphicFramePr>
            <a:graphicFrameLocks noGrp="1"/>
          </p:cNvGraphicFramePr>
          <p:nvPr>
            <p:extLst>
              <p:ext uri="{D42A27DB-BD31-4B8C-83A1-F6EECF244321}">
                <p14:modId xmlns:p14="http://schemas.microsoft.com/office/powerpoint/2010/main" val="2731474841"/>
              </p:ext>
            </p:extLst>
          </p:nvPr>
        </p:nvGraphicFramePr>
        <p:xfrm>
          <a:off x="766915" y="842271"/>
          <a:ext cx="7109002" cy="2195953"/>
        </p:xfrm>
        <a:graphic>
          <a:graphicData uri="http://schemas.openxmlformats.org/drawingml/2006/table">
            <a:tbl>
              <a:tblPr firstRow="1" bandRow="1"/>
              <a:tblGrid>
                <a:gridCol w="3554501">
                  <a:extLst>
                    <a:ext uri="{9D8B030D-6E8A-4147-A177-3AD203B41FA5}">
                      <a16:colId xmlns:a16="http://schemas.microsoft.com/office/drawing/2014/main" val="1214267187"/>
                    </a:ext>
                  </a:extLst>
                </a:gridCol>
                <a:gridCol w="3554501">
                  <a:extLst>
                    <a:ext uri="{9D8B030D-6E8A-4147-A177-3AD203B41FA5}">
                      <a16:colId xmlns:a16="http://schemas.microsoft.com/office/drawing/2014/main" val="1393926006"/>
                    </a:ext>
                  </a:extLst>
                </a:gridCol>
              </a:tblGrid>
              <a:tr h="395163">
                <a:tc grid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nl-NL" dirty="0">
                          <a:solidFill>
                            <a:schemeClr val="bg1"/>
                          </a:solidFill>
                        </a:rPr>
                        <a:t>Kleine ondernemersregeling</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ABBC"/>
                    </a:solidFill>
                  </a:tcPr>
                </a:tc>
                <a:tc hMerge="1">
                  <a:txBody>
                    <a:bodyPr/>
                    <a:lstStyle/>
                    <a:p>
                      <a:endParaRPr lang="nl-NL" dirty="0">
                        <a:solidFill>
                          <a:schemeClr val="bg1"/>
                        </a:solidFill>
                      </a:endParaRPr>
                    </a:p>
                  </a:txBody>
                  <a:tcPr>
                    <a:solidFill>
                      <a:srgbClr val="A50544"/>
                    </a:solidFill>
                  </a:tcPr>
                </a:tc>
                <a:extLst>
                  <a:ext uri="{0D108BD9-81ED-4DB2-BD59-A6C34878D82A}">
                    <a16:rowId xmlns:a16="http://schemas.microsoft.com/office/drawing/2014/main" val="1794288332"/>
                  </a:ext>
                </a:extLst>
              </a:tr>
              <a:tr h="28765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nl-NL" sz="1600" dirty="0">
                          <a:solidFill>
                            <a:schemeClr val="bg1"/>
                          </a:solidFill>
                        </a:rPr>
                        <a:t>Tot en met</a:t>
                      </a:r>
                      <a:r>
                        <a:rPr lang="nl-NL" sz="1600" baseline="0" dirty="0">
                          <a:solidFill>
                            <a:schemeClr val="bg1"/>
                          </a:solidFill>
                        </a:rPr>
                        <a:t> 31 december 2019</a:t>
                      </a:r>
                      <a:endParaRPr lang="nl-NL" sz="1600" dirty="0">
                        <a:solidFill>
                          <a:schemeClr val="bg1"/>
                        </a:solidFill>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ABBC"/>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nl-NL" sz="1600" dirty="0">
                          <a:solidFill>
                            <a:schemeClr val="bg1"/>
                          </a:solidFill>
                        </a:rPr>
                        <a:t>Vanaf</a:t>
                      </a:r>
                      <a:r>
                        <a:rPr lang="nl-NL" sz="1600" baseline="0" dirty="0">
                          <a:solidFill>
                            <a:schemeClr val="bg1"/>
                          </a:solidFill>
                        </a:rPr>
                        <a:t> 1 januari 2020</a:t>
                      </a:r>
                      <a:endParaRPr lang="nl-NL" sz="1600" dirty="0">
                        <a:solidFill>
                          <a:schemeClr val="bg1"/>
                        </a:solidFill>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ABBC"/>
                    </a:solidFill>
                  </a:tcPr>
                </a:tc>
                <a:extLst>
                  <a:ext uri="{0D108BD9-81ED-4DB2-BD59-A6C34878D82A}">
                    <a16:rowId xmlns:a16="http://schemas.microsoft.com/office/drawing/2014/main" val="3401891665"/>
                  </a:ext>
                </a:extLst>
              </a:tr>
              <a:tr h="59518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nl-NL" dirty="0">
                          <a:solidFill>
                            <a:schemeClr val="bg1"/>
                          </a:solidFill>
                        </a:rPr>
                        <a:t>Geen btw verschuldigd indien btw-jaarschuld &lt; € 1.345</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50000"/>
                      </a:sys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nl-NL" dirty="0">
                          <a:solidFill>
                            <a:schemeClr val="bg1"/>
                          </a:solidFill>
                        </a:rPr>
                        <a:t>Vrijstellingsregel bij</a:t>
                      </a:r>
                      <a:r>
                        <a:rPr lang="nl-NL" baseline="0" dirty="0">
                          <a:solidFill>
                            <a:schemeClr val="bg1"/>
                          </a:solidFill>
                        </a:rPr>
                        <a:t> omzet &lt; € 20.000</a:t>
                      </a:r>
                      <a:endParaRPr lang="nl-NL" dirty="0">
                        <a:solidFill>
                          <a:schemeClr val="bg1"/>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50000"/>
                      </a:sysClr>
                    </a:solidFill>
                  </a:tcPr>
                </a:tc>
                <a:extLst>
                  <a:ext uri="{0D108BD9-81ED-4DB2-BD59-A6C34878D82A}">
                    <a16:rowId xmlns:a16="http://schemas.microsoft.com/office/drawing/2014/main" val="2441810007"/>
                  </a:ext>
                </a:extLst>
              </a:tr>
              <a:tr h="33974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nl-NL" dirty="0">
                          <a:solidFill>
                            <a:schemeClr val="bg1"/>
                          </a:solidFill>
                        </a:rPr>
                        <a:t>Bij</a:t>
                      </a:r>
                      <a:r>
                        <a:rPr lang="nl-NL" baseline="0" dirty="0">
                          <a:solidFill>
                            <a:schemeClr val="bg1"/>
                          </a:solidFill>
                        </a:rPr>
                        <a:t> voldoening administratieplicht</a:t>
                      </a:r>
                      <a:endParaRPr lang="nl-NL" dirty="0">
                        <a:solidFill>
                          <a:schemeClr val="bg1"/>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50000"/>
                      </a:sys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nl-NL" dirty="0">
                          <a:solidFill>
                            <a:schemeClr val="bg1"/>
                          </a:solidFill>
                        </a:rPr>
                        <a:t>Op verzoek</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50000"/>
                      </a:sysClr>
                    </a:solidFill>
                  </a:tcPr>
                </a:tc>
                <a:extLst>
                  <a:ext uri="{0D108BD9-81ED-4DB2-BD59-A6C34878D82A}">
                    <a16:rowId xmlns:a16="http://schemas.microsoft.com/office/drawing/2014/main" val="2367418820"/>
                  </a:ext>
                </a:extLst>
              </a:tr>
              <a:tr h="45967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nl-NL" dirty="0">
                          <a:solidFill>
                            <a:schemeClr val="bg1"/>
                          </a:solidFill>
                        </a:rPr>
                        <a:t>Voor alle natuurlijke personen</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50000"/>
                      </a:sys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nl-NL" dirty="0">
                          <a:solidFill>
                            <a:schemeClr val="bg1"/>
                          </a:solidFill>
                        </a:rPr>
                        <a:t>Natuurlijke</a:t>
                      </a:r>
                      <a:r>
                        <a:rPr lang="nl-NL" baseline="0" dirty="0">
                          <a:solidFill>
                            <a:schemeClr val="bg1"/>
                          </a:solidFill>
                        </a:rPr>
                        <a:t> en </a:t>
                      </a:r>
                      <a:r>
                        <a:rPr lang="nl-NL" dirty="0">
                          <a:solidFill>
                            <a:schemeClr val="bg1"/>
                          </a:solidFill>
                        </a:rPr>
                        <a:t>rechtspersoon</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50000"/>
                      </a:sysClr>
                    </a:solidFill>
                  </a:tcPr>
                </a:tc>
                <a:extLst>
                  <a:ext uri="{0D108BD9-81ED-4DB2-BD59-A6C34878D82A}">
                    <a16:rowId xmlns:a16="http://schemas.microsoft.com/office/drawing/2014/main" val="3496446675"/>
                  </a:ext>
                </a:extLst>
              </a:tr>
            </a:tbl>
          </a:graphicData>
        </a:graphic>
      </p:graphicFrame>
      <p:graphicFrame>
        <p:nvGraphicFramePr>
          <p:cNvPr id="7" name="Tabel 6"/>
          <p:cNvGraphicFramePr>
            <a:graphicFrameLocks noGrp="1"/>
          </p:cNvGraphicFramePr>
          <p:nvPr>
            <p:extLst>
              <p:ext uri="{D42A27DB-BD31-4B8C-83A1-F6EECF244321}">
                <p14:modId xmlns:p14="http://schemas.microsoft.com/office/powerpoint/2010/main" val="1218618009"/>
              </p:ext>
            </p:extLst>
          </p:nvPr>
        </p:nvGraphicFramePr>
        <p:xfrm>
          <a:off x="766915" y="3174125"/>
          <a:ext cx="7109002" cy="2346960"/>
        </p:xfrm>
        <a:graphic>
          <a:graphicData uri="http://schemas.openxmlformats.org/drawingml/2006/table">
            <a:tbl>
              <a:tblPr firstRow="1" bandRow="1"/>
              <a:tblGrid>
                <a:gridCol w="3554501">
                  <a:extLst>
                    <a:ext uri="{9D8B030D-6E8A-4147-A177-3AD203B41FA5}">
                      <a16:colId xmlns:a16="http://schemas.microsoft.com/office/drawing/2014/main" val="2718343296"/>
                    </a:ext>
                  </a:extLst>
                </a:gridCol>
                <a:gridCol w="3554501">
                  <a:extLst>
                    <a:ext uri="{9D8B030D-6E8A-4147-A177-3AD203B41FA5}">
                      <a16:colId xmlns:a16="http://schemas.microsoft.com/office/drawing/2014/main" val="1155984069"/>
                    </a:ext>
                  </a:extLst>
                </a:gridCol>
              </a:tblGrid>
              <a:tr h="298097">
                <a:tc grid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nl-NL" dirty="0">
                          <a:solidFill>
                            <a:schemeClr val="bg1"/>
                          </a:solidFill>
                        </a:rPr>
                        <a:t>Sportvrijstelling</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ABBC"/>
                    </a:solidFill>
                  </a:tcPr>
                </a:tc>
                <a:tc hMerge="1">
                  <a:txBody>
                    <a:bodyPr/>
                    <a:lstStyle/>
                    <a:p>
                      <a:endParaRPr lang="nl-NL" dirty="0">
                        <a:solidFill>
                          <a:schemeClr val="bg1"/>
                        </a:solidFill>
                      </a:endParaRPr>
                    </a:p>
                  </a:txBody>
                  <a:tcPr>
                    <a:solidFill>
                      <a:srgbClr val="A50544"/>
                    </a:solidFill>
                  </a:tcPr>
                </a:tc>
                <a:extLst>
                  <a:ext uri="{0D108BD9-81ED-4DB2-BD59-A6C34878D82A}">
                    <a16:rowId xmlns:a16="http://schemas.microsoft.com/office/drawing/2014/main" val="27627759"/>
                  </a:ext>
                </a:extLst>
              </a:tr>
              <a:tr h="27325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nl-NL" sz="1600" dirty="0">
                          <a:solidFill>
                            <a:schemeClr val="bg1"/>
                          </a:solidFill>
                        </a:rPr>
                        <a:t>Tot en met</a:t>
                      </a:r>
                      <a:r>
                        <a:rPr lang="nl-NL" sz="1600" baseline="0" dirty="0">
                          <a:solidFill>
                            <a:schemeClr val="bg1"/>
                          </a:solidFill>
                        </a:rPr>
                        <a:t> 31 december 2018</a:t>
                      </a:r>
                      <a:endParaRPr lang="nl-NL" sz="1600" dirty="0">
                        <a:solidFill>
                          <a:schemeClr val="bg1"/>
                        </a:solidFill>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ABBC"/>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nl-NL" sz="1600" dirty="0">
                          <a:solidFill>
                            <a:schemeClr val="bg1"/>
                          </a:solidFill>
                        </a:rPr>
                        <a:t>Vanaf</a:t>
                      </a:r>
                      <a:r>
                        <a:rPr lang="nl-NL" sz="1600" baseline="0" dirty="0">
                          <a:solidFill>
                            <a:schemeClr val="bg1"/>
                          </a:solidFill>
                        </a:rPr>
                        <a:t> 1 januari 2019</a:t>
                      </a:r>
                      <a:endParaRPr lang="nl-NL" sz="1600" dirty="0">
                        <a:solidFill>
                          <a:schemeClr val="bg1"/>
                        </a:solidFill>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ABBC"/>
                    </a:solidFill>
                  </a:tcPr>
                </a:tc>
                <a:extLst>
                  <a:ext uri="{0D108BD9-81ED-4DB2-BD59-A6C34878D82A}">
                    <a16:rowId xmlns:a16="http://schemas.microsoft.com/office/drawing/2014/main" val="1098172983"/>
                  </a:ext>
                </a:extLst>
              </a:tr>
              <a:tr h="34190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nl-NL" dirty="0" err="1">
                          <a:solidFill>
                            <a:schemeClr val="bg1"/>
                          </a:solidFill>
                        </a:rPr>
                        <a:t>Sportbeoefeningsdiensten</a:t>
                      </a:r>
                      <a:r>
                        <a:rPr lang="nl-NL" baseline="0" dirty="0">
                          <a:solidFill>
                            <a:schemeClr val="bg1"/>
                          </a:solidFill>
                        </a:rPr>
                        <a:t> aan leden</a:t>
                      </a:r>
                      <a:endParaRPr lang="nl-NL" dirty="0">
                        <a:solidFill>
                          <a:schemeClr val="bg1"/>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50000"/>
                      </a:sys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nl-NL" dirty="0" err="1">
                          <a:solidFill>
                            <a:schemeClr val="bg1"/>
                          </a:solidFill>
                        </a:rPr>
                        <a:t>Sportbeoefeningsdiensten</a:t>
                      </a:r>
                      <a:endParaRPr lang="nl-NL" dirty="0">
                        <a:solidFill>
                          <a:schemeClr val="bg1"/>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50000"/>
                      </a:sysClr>
                    </a:solidFill>
                  </a:tcPr>
                </a:tc>
                <a:extLst>
                  <a:ext uri="{0D108BD9-81ED-4DB2-BD59-A6C34878D82A}">
                    <a16:rowId xmlns:a16="http://schemas.microsoft.com/office/drawing/2014/main" val="935098418"/>
                  </a:ext>
                </a:extLst>
              </a:tr>
              <a:tr h="3227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nl-NL" dirty="0">
                          <a:solidFill>
                            <a:schemeClr val="bg1"/>
                          </a:solidFill>
                        </a:rPr>
                        <a:t>Niet-winstbeogend</a:t>
                      </a:r>
                      <a:r>
                        <a:rPr lang="nl-NL" baseline="0" dirty="0">
                          <a:solidFill>
                            <a:schemeClr val="bg1"/>
                          </a:solidFill>
                        </a:rPr>
                        <a:t> instellingen</a:t>
                      </a:r>
                      <a:endParaRPr lang="nl-NL" dirty="0">
                        <a:solidFill>
                          <a:schemeClr val="bg1"/>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50000"/>
                      </a:sys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nl-NL" dirty="0">
                          <a:solidFill>
                            <a:schemeClr val="bg1"/>
                          </a:solidFill>
                        </a:rPr>
                        <a:t>Niet-winstbeogend</a:t>
                      </a:r>
                      <a:r>
                        <a:rPr lang="nl-NL" baseline="0" dirty="0">
                          <a:solidFill>
                            <a:schemeClr val="bg1"/>
                          </a:solidFill>
                        </a:rPr>
                        <a:t> instellingen</a:t>
                      </a:r>
                      <a:endParaRPr lang="nl-NL" dirty="0">
                        <a:solidFill>
                          <a:schemeClr val="bg1"/>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50000"/>
                      </a:sysClr>
                    </a:solidFill>
                  </a:tcPr>
                </a:tc>
                <a:extLst>
                  <a:ext uri="{0D108BD9-81ED-4DB2-BD59-A6C34878D82A}">
                    <a16:rowId xmlns:a16="http://schemas.microsoft.com/office/drawing/2014/main" val="3792705096"/>
                  </a:ext>
                </a:extLst>
              </a:tr>
              <a:tr h="52167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nl-NL" dirty="0">
                        <a:solidFill>
                          <a:schemeClr val="bg1"/>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50000"/>
                      </a:sys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nl-NL" dirty="0">
                          <a:solidFill>
                            <a:schemeClr val="bg1"/>
                          </a:solidFill>
                        </a:rPr>
                        <a:t>Overgangsrecht en invoering</a:t>
                      </a:r>
                      <a:r>
                        <a:rPr lang="nl-NL" baseline="0" dirty="0">
                          <a:solidFill>
                            <a:schemeClr val="bg1"/>
                          </a:solidFill>
                        </a:rPr>
                        <a:t> subsidieregeling</a:t>
                      </a:r>
                      <a:endParaRPr lang="nl-NL" dirty="0">
                        <a:solidFill>
                          <a:schemeClr val="bg1"/>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lumMod val="50000"/>
                      </a:sysClr>
                    </a:solidFill>
                  </a:tcPr>
                </a:tc>
                <a:extLst>
                  <a:ext uri="{0D108BD9-81ED-4DB2-BD59-A6C34878D82A}">
                    <a16:rowId xmlns:a16="http://schemas.microsoft.com/office/drawing/2014/main" val="1866493854"/>
                  </a:ext>
                </a:extLst>
              </a:tr>
            </a:tbl>
          </a:graphicData>
        </a:graphic>
      </p:graphicFrame>
      <p:sp>
        <p:nvSpPr>
          <p:cNvPr id="8" name="Rechthoek 7"/>
          <p:cNvSpPr/>
          <p:nvPr/>
        </p:nvSpPr>
        <p:spPr>
          <a:xfrm>
            <a:off x="686325" y="194770"/>
            <a:ext cx="2664512" cy="707886"/>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nl-NL" sz="4000" b="0" i="1" u="none" strike="noStrike" kern="0" cap="none" spc="0" normalizeH="0" baseline="0" noProof="0" dirty="0">
                <a:ln>
                  <a:noFill/>
                </a:ln>
                <a:solidFill>
                  <a:schemeClr val="bg1">
                    <a:lumMod val="50000"/>
                  </a:schemeClr>
                </a:solidFill>
                <a:effectLst/>
                <a:uLnTx/>
                <a:uFillTx/>
                <a:latin typeface="Minion Pro"/>
                <a:ea typeface="+mj-ea"/>
              </a:rPr>
              <a:t>5. BTW (2)</a:t>
            </a:r>
            <a:endParaRPr kumimoji="0" lang="nl-NL" sz="1800" b="0" i="0" u="none" strike="noStrike" kern="0" cap="none" spc="0" normalizeH="0" baseline="0" noProof="0" dirty="0">
              <a:ln>
                <a:noFill/>
              </a:ln>
              <a:solidFill>
                <a:schemeClr val="bg1">
                  <a:lumMod val="50000"/>
                </a:schemeClr>
              </a:solidFill>
              <a:effectLst/>
              <a:uLnTx/>
              <a:uFillTx/>
            </a:endParaRPr>
          </a:p>
        </p:txBody>
      </p:sp>
      <p:pic>
        <p:nvPicPr>
          <p:cNvPr id="9" name="Afbeelding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6655" y="5417568"/>
            <a:ext cx="2557345" cy="1440432"/>
          </a:xfrm>
          <a:prstGeom prst="rect">
            <a:avLst/>
          </a:prstGeom>
        </p:spPr>
      </p:pic>
    </p:spTree>
    <p:extLst>
      <p:ext uri="{BB962C8B-B14F-4D97-AF65-F5344CB8AC3E}">
        <p14:creationId xmlns:p14="http://schemas.microsoft.com/office/powerpoint/2010/main" val="25233075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4"/>
          </p:nvPr>
        </p:nvSpPr>
        <p:spPr/>
        <p:txBody>
          <a:bodyPr/>
          <a:lstStyle/>
          <a:p>
            <a:fld id="{B42D630B-382C-D045-8673-44F368E52E87}" type="slidenum">
              <a:rPr lang="nl-NL" smtClean="0">
                <a:latin typeface="Minion Pro"/>
                <a:cs typeface="Minion Pro"/>
              </a:rPr>
              <a:pPr/>
              <a:t>16</a:t>
            </a:fld>
            <a:endParaRPr lang="nl-NL" dirty="0">
              <a:latin typeface="Minion Pro"/>
              <a:cs typeface="Minion Pro"/>
            </a:endParaRPr>
          </a:p>
        </p:txBody>
      </p:sp>
      <p:sp>
        <p:nvSpPr>
          <p:cNvPr id="3" name="Titel 2"/>
          <p:cNvSpPr>
            <a:spLocks noGrp="1"/>
          </p:cNvSpPr>
          <p:nvPr>
            <p:ph type="title"/>
          </p:nvPr>
        </p:nvSpPr>
        <p:spPr/>
        <p:txBody>
          <a:bodyPr/>
          <a:lstStyle/>
          <a:p>
            <a:r>
              <a:rPr lang="nl-NL" dirty="0">
                <a:solidFill>
                  <a:schemeClr val="bg1">
                    <a:lumMod val="50000"/>
                  </a:schemeClr>
                </a:solidFill>
              </a:rPr>
              <a:t>6. Afschaffing dividendbelasting </a:t>
            </a:r>
            <a:br>
              <a:rPr lang="nl-NL" dirty="0">
                <a:solidFill>
                  <a:schemeClr val="bg1">
                    <a:lumMod val="50000"/>
                  </a:schemeClr>
                </a:solidFill>
              </a:rPr>
            </a:br>
            <a:r>
              <a:rPr lang="nl-NL" sz="2000" dirty="0">
                <a:solidFill>
                  <a:schemeClr val="bg1">
                    <a:lumMod val="50000"/>
                  </a:schemeClr>
                </a:solidFill>
              </a:rPr>
              <a:t>+ invoeren bronheffing rente en royalty’s</a:t>
            </a:r>
            <a:endParaRPr lang="nl-NL" dirty="0">
              <a:solidFill>
                <a:schemeClr val="bg1">
                  <a:lumMod val="50000"/>
                </a:schemeClr>
              </a:solidFill>
            </a:endParaRPr>
          </a:p>
        </p:txBody>
      </p:sp>
      <p:sp>
        <p:nvSpPr>
          <p:cNvPr id="4" name="Tijdelijke aanduiding voor tekst 3"/>
          <p:cNvSpPr>
            <a:spLocks noGrp="1"/>
          </p:cNvSpPr>
          <p:nvPr>
            <p:ph type="body" sz="quarter" idx="10"/>
          </p:nvPr>
        </p:nvSpPr>
        <p:spPr>
          <a:xfrm>
            <a:off x="898071" y="1919111"/>
            <a:ext cx="7356930" cy="3575915"/>
          </a:xfrm>
        </p:spPr>
        <p:txBody>
          <a:bodyPr>
            <a:noAutofit/>
          </a:bodyPr>
          <a:lstStyle/>
          <a:p>
            <a:pPr marL="0" indent="0">
              <a:buNone/>
            </a:pPr>
            <a:r>
              <a:rPr lang="nl-NL" sz="1600" dirty="0"/>
              <a:t>Dividendbelasting is voorheffing op Nederlandse eindheffing (IB of VPB). Nederlandse eindheffing (in box 2 25% -&gt; 26,9%) blijft gewoon in stand.</a:t>
            </a:r>
          </a:p>
          <a:p>
            <a:pPr marL="0" indent="0">
              <a:buNone/>
            </a:pPr>
            <a:br>
              <a:rPr lang="nl-NL" sz="1600" dirty="0"/>
            </a:br>
            <a:r>
              <a:rPr lang="nl-NL" sz="1600" dirty="0"/>
              <a:t>Afschaffing vooral lucratief voor buitenlandse aandeelhouders resp. buitenlandse overheden.</a:t>
            </a:r>
          </a:p>
          <a:p>
            <a:pPr marL="0" indent="0">
              <a:buNone/>
            </a:pPr>
            <a:br>
              <a:rPr lang="nl-NL" sz="1600" dirty="0"/>
            </a:br>
            <a:r>
              <a:rPr lang="nl-NL" sz="1600" dirty="0"/>
              <a:t>Geen afschaffing voor misbruik situatie of low </a:t>
            </a:r>
            <a:r>
              <a:rPr lang="nl-NL" sz="1600" dirty="0" err="1"/>
              <a:t>tax</a:t>
            </a:r>
            <a:r>
              <a:rPr lang="nl-NL" sz="1600" dirty="0"/>
              <a:t> </a:t>
            </a:r>
            <a:r>
              <a:rPr lang="nl-NL" sz="1600" dirty="0" err="1"/>
              <a:t>jurisdiction</a:t>
            </a:r>
            <a:r>
              <a:rPr lang="nl-NL" sz="1600" dirty="0"/>
              <a:t> (= tarief &lt;7%).</a:t>
            </a:r>
          </a:p>
          <a:p>
            <a:pPr marL="0" indent="0">
              <a:buNone/>
            </a:pPr>
            <a:endParaRPr lang="nl-NL" sz="1600" dirty="0"/>
          </a:p>
          <a:p>
            <a:pPr marL="0" indent="0">
              <a:buNone/>
            </a:pPr>
            <a:r>
              <a:rPr lang="nl-NL" sz="1600" dirty="0"/>
              <a:t>Invoering bronheffing rente/royalty’s naar </a:t>
            </a:r>
            <a:r>
              <a:rPr lang="nl-NL" sz="1600" dirty="0" err="1"/>
              <a:t>laagbelastende</a:t>
            </a:r>
            <a:r>
              <a:rPr lang="nl-NL" sz="1600" dirty="0"/>
              <a:t> landen.</a:t>
            </a:r>
          </a:p>
          <a:p>
            <a:pPr marL="0" indent="0">
              <a:buNone/>
            </a:pPr>
            <a:endParaRPr lang="nl-NL" sz="1600" dirty="0"/>
          </a:p>
          <a:p>
            <a:pPr marL="0" indent="0">
              <a:buNone/>
            </a:pPr>
            <a:r>
              <a:rPr lang="nl-NL" sz="1600" dirty="0"/>
              <a:t>Let op: 	geen directe belegging vastgoed in fiscale beleggingsinstelling (zoals </a:t>
            </a:r>
            <a:br>
              <a:rPr lang="nl-NL" sz="1600" dirty="0"/>
            </a:br>
            <a:r>
              <a:rPr lang="nl-NL" sz="1600" dirty="0"/>
              <a:t>	Wereldhave e.d.) als tegenwicht. Nederlands vastgoed voor (buitenlandse) </a:t>
            </a:r>
            <a:br>
              <a:rPr lang="nl-NL" sz="1600" dirty="0"/>
            </a:br>
            <a:r>
              <a:rPr lang="nl-NL" sz="1600" dirty="0"/>
              <a:t>	investeerders minder aantrekkelijk.</a:t>
            </a:r>
          </a:p>
        </p:txBody>
      </p:sp>
      <p:pic>
        <p:nvPicPr>
          <p:cNvPr id="6" name="Afbeelding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6655" y="5417568"/>
            <a:ext cx="2557345" cy="1440432"/>
          </a:xfrm>
          <a:prstGeom prst="rect">
            <a:avLst/>
          </a:prstGeom>
        </p:spPr>
      </p:pic>
    </p:spTree>
    <p:extLst>
      <p:ext uri="{BB962C8B-B14F-4D97-AF65-F5344CB8AC3E}">
        <p14:creationId xmlns:p14="http://schemas.microsoft.com/office/powerpoint/2010/main" val="23390866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4"/>
          </p:nvPr>
        </p:nvSpPr>
        <p:spPr/>
        <p:txBody>
          <a:bodyPr/>
          <a:lstStyle/>
          <a:p>
            <a:fld id="{B42D630B-382C-D045-8673-44F368E52E87}" type="slidenum">
              <a:rPr lang="nl-NL" smtClean="0">
                <a:latin typeface="Minion Pro"/>
                <a:cs typeface="Minion Pro"/>
              </a:rPr>
              <a:pPr/>
              <a:t>17</a:t>
            </a:fld>
            <a:endParaRPr lang="nl-NL" dirty="0">
              <a:latin typeface="Minion Pro"/>
              <a:cs typeface="Minion Pro"/>
            </a:endParaRPr>
          </a:p>
        </p:txBody>
      </p:sp>
      <p:sp>
        <p:nvSpPr>
          <p:cNvPr id="3" name="Titel 2"/>
          <p:cNvSpPr>
            <a:spLocks noGrp="1"/>
          </p:cNvSpPr>
          <p:nvPr>
            <p:ph type="title"/>
          </p:nvPr>
        </p:nvSpPr>
        <p:spPr/>
        <p:txBody>
          <a:bodyPr/>
          <a:lstStyle/>
          <a:p>
            <a:r>
              <a:rPr lang="nl-NL" dirty="0">
                <a:solidFill>
                  <a:schemeClr val="bg1">
                    <a:lumMod val="50000"/>
                  </a:schemeClr>
                </a:solidFill>
              </a:rPr>
              <a:t>7. Beperking rente aftrek </a:t>
            </a:r>
            <a:r>
              <a:rPr lang="nl-NL" sz="2000" dirty="0">
                <a:solidFill>
                  <a:schemeClr val="bg1">
                    <a:lumMod val="50000"/>
                  </a:schemeClr>
                </a:solidFill>
              </a:rPr>
              <a:t>(m.i.v. 2019)</a:t>
            </a:r>
            <a:endParaRPr lang="nl-NL" dirty="0">
              <a:solidFill>
                <a:schemeClr val="bg1">
                  <a:lumMod val="50000"/>
                </a:schemeClr>
              </a:solidFill>
            </a:endParaRPr>
          </a:p>
        </p:txBody>
      </p:sp>
      <p:sp>
        <p:nvSpPr>
          <p:cNvPr id="4" name="Tijdelijke aanduiding voor tekst 3"/>
          <p:cNvSpPr>
            <a:spLocks noGrp="1"/>
          </p:cNvSpPr>
          <p:nvPr>
            <p:ph type="body" sz="quarter" idx="10"/>
          </p:nvPr>
        </p:nvSpPr>
        <p:spPr/>
        <p:txBody>
          <a:bodyPr/>
          <a:lstStyle/>
          <a:p>
            <a:pPr>
              <a:buFontTx/>
              <a:buChar char="-"/>
            </a:pPr>
            <a:r>
              <a:rPr lang="nl-NL" dirty="0"/>
              <a:t>Deelneming kopen met geleend geld? Rente &gt; € 750.000 of € 1.000.000 niet aftrekbaar (afhankelijk van wel of geen fiscale eenheid </a:t>
            </a:r>
            <a:r>
              <a:rPr lang="nl-NL" dirty="0" err="1"/>
              <a:t>vpb</a:t>
            </a:r>
            <a:r>
              <a:rPr lang="nl-NL" dirty="0"/>
              <a:t>)</a:t>
            </a:r>
          </a:p>
          <a:p>
            <a:pPr>
              <a:buFontTx/>
              <a:buChar char="-"/>
            </a:pPr>
            <a:r>
              <a:rPr lang="nl-NL" dirty="0"/>
              <a:t>Regeling vervalt m.i.v. 2019!</a:t>
            </a:r>
          </a:p>
          <a:p>
            <a:pPr>
              <a:buFontTx/>
              <a:buChar char="-"/>
            </a:pPr>
            <a:endParaRPr lang="nl-NL" dirty="0"/>
          </a:p>
          <a:p>
            <a:pPr>
              <a:buFontTx/>
              <a:buChar char="-"/>
            </a:pPr>
            <a:r>
              <a:rPr lang="nl-NL" dirty="0"/>
              <a:t>Nieuwe </a:t>
            </a:r>
            <a:r>
              <a:rPr lang="nl-NL" b="1" dirty="0"/>
              <a:t>algemene</a:t>
            </a:r>
            <a:r>
              <a:rPr lang="nl-NL" dirty="0"/>
              <a:t> ‘</a:t>
            </a:r>
            <a:r>
              <a:rPr lang="nl-NL" dirty="0" err="1"/>
              <a:t>earningsstrippingmaatregel</a:t>
            </a:r>
            <a:r>
              <a:rPr lang="nl-NL" dirty="0"/>
              <a:t>’. Maximale aftrekbare rente is de hoogste van de volgende bedragen:</a:t>
            </a:r>
          </a:p>
          <a:p>
            <a:pPr lvl="1">
              <a:buFontTx/>
              <a:buChar char="-"/>
            </a:pPr>
            <a:endParaRPr lang="nl-NL" sz="1800" dirty="0"/>
          </a:p>
          <a:p>
            <a:pPr lvl="1">
              <a:buFontTx/>
              <a:buChar char="-"/>
            </a:pPr>
            <a:r>
              <a:rPr lang="nl-NL" sz="1800" dirty="0"/>
              <a:t>€ 1 </a:t>
            </a:r>
            <a:r>
              <a:rPr lang="nl-NL" sz="1800" dirty="0" err="1"/>
              <a:t>mio</a:t>
            </a:r>
            <a:endParaRPr lang="nl-NL" sz="1800" dirty="0"/>
          </a:p>
          <a:p>
            <a:pPr lvl="1">
              <a:buFontTx/>
              <a:buChar char="-"/>
            </a:pPr>
            <a:r>
              <a:rPr lang="nl-NL" sz="1800" dirty="0"/>
              <a:t>30% van de gecorrigeerde winst</a:t>
            </a:r>
          </a:p>
          <a:p>
            <a:pPr marL="0" indent="0">
              <a:buNone/>
            </a:pPr>
            <a:endParaRPr lang="nl-NL" dirty="0"/>
          </a:p>
        </p:txBody>
      </p:sp>
      <p:pic>
        <p:nvPicPr>
          <p:cNvPr id="6" name="Afbeelding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6655" y="5417568"/>
            <a:ext cx="2557345" cy="1440432"/>
          </a:xfrm>
          <a:prstGeom prst="rect">
            <a:avLst/>
          </a:prstGeom>
        </p:spPr>
      </p:pic>
    </p:spTree>
    <p:extLst>
      <p:ext uri="{BB962C8B-B14F-4D97-AF65-F5344CB8AC3E}">
        <p14:creationId xmlns:p14="http://schemas.microsoft.com/office/powerpoint/2010/main" val="3123934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lumMod val="50000"/>
                  </a:schemeClr>
                </a:solidFill>
              </a:rPr>
              <a:t>7. Beperking rente aftrek </a:t>
            </a:r>
            <a:r>
              <a:rPr lang="nl-NL" sz="2000" dirty="0">
                <a:solidFill>
                  <a:schemeClr val="bg1">
                    <a:lumMod val="50000"/>
                  </a:schemeClr>
                </a:solidFill>
              </a:rPr>
              <a:t>(m.i.v. 2019)</a:t>
            </a:r>
            <a:endParaRPr lang="nl-NL" dirty="0">
              <a:solidFill>
                <a:schemeClr val="bg1">
                  <a:lumMod val="50000"/>
                </a:schemeClr>
              </a:solidFill>
            </a:endParaRPr>
          </a:p>
        </p:txBody>
      </p:sp>
      <p:sp>
        <p:nvSpPr>
          <p:cNvPr id="3" name="Tijdelijke aanduiding voor tekst 2"/>
          <p:cNvSpPr>
            <a:spLocks noGrp="1"/>
          </p:cNvSpPr>
          <p:nvPr>
            <p:ph type="body" sz="quarter" idx="10"/>
          </p:nvPr>
        </p:nvSpPr>
        <p:spPr/>
        <p:txBody>
          <a:bodyPr>
            <a:normAutofit fontScale="92500" lnSpcReduction="20000"/>
          </a:bodyPr>
          <a:lstStyle/>
          <a:p>
            <a:pPr marL="0" indent="0">
              <a:buNone/>
            </a:pPr>
            <a:r>
              <a:rPr lang="nl-NL" b="1" u="sng" dirty="0"/>
              <a:t>Rekenvoorbeeld (</a:t>
            </a:r>
            <a:r>
              <a:rPr lang="nl-NL" b="1" i="1" u="sng" dirty="0"/>
              <a:t>bedragen x € 1 </a:t>
            </a:r>
            <a:r>
              <a:rPr lang="nl-NL" b="1" i="1" u="sng" dirty="0" err="1"/>
              <a:t>mio</a:t>
            </a:r>
            <a:r>
              <a:rPr lang="nl-NL" b="1" u="sng" dirty="0"/>
              <a:t>):</a:t>
            </a:r>
          </a:p>
          <a:p>
            <a:endParaRPr lang="nl-NL" dirty="0"/>
          </a:p>
          <a:p>
            <a:r>
              <a:rPr lang="nl-NL" dirty="0"/>
              <a:t>Winst 50 (waarvan 50 afschrijving)</a:t>
            </a:r>
          </a:p>
          <a:p>
            <a:r>
              <a:rPr lang="nl-NL" dirty="0"/>
              <a:t>Rentesaldo 80</a:t>
            </a:r>
          </a:p>
          <a:p>
            <a:r>
              <a:rPr lang="nl-NL" dirty="0"/>
              <a:t>Gecorrigeerde winst 50 + 50 + 80 = 180</a:t>
            </a:r>
          </a:p>
          <a:p>
            <a:endParaRPr lang="nl-NL" dirty="0"/>
          </a:p>
          <a:p>
            <a:pPr marL="0" indent="0">
              <a:buNone/>
            </a:pPr>
            <a:r>
              <a:rPr lang="nl-NL" dirty="0"/>
              <a:t>Maximale renteaftrek = 30% x gecorrigeerde winst (180) = 54</a:t>
            </a:r>
          </a:p>
          <a:p>
            <a:pPr marL="0" indent="0">
              <a:buNone/>
            </a:pPr>
            <a:r>
              <a:rPr lang="nl-NL" dirty="0"/>
              <a:t>Niet aftrekbaar = 80 – 54 = 26</a:t>
            </a:r>
          </a:p>
          <a:p>
            <a:pPr marL="0" indent="0">
              <a:buNone/>
            </a:pPr>
            <a:endParaRPr lang="nl-NL" dirty="0"/>
          </a:p>
          <a:p>
            <a:pPr marL="0" indent="0">
              <a:buNone/>
            </a:pPr>
            <a:r>
              <a:rPr lang="nl-NL" b="1" u="sng" dirty="0"/>
              <a:t>Winst na toepassing </a:t>
            </a:r>
            <a:r>
              <a:rPr lang="nl-NL" b="1" u="sng" dirty="0" err="1"/>
              <a:t>earningsstrippingmaatregel</a:t>
            </a:r>
            <a:r>
              <a:rPr lang="nl-NL" b="1" u="sng" dirty="0"/>
              <a:t> = 50 + 26 = 76</a:t>
            </a:r>
          </a:p>
          <a:p>
            <a:pPr marL="0" indent="0">
              <a:buNone/>
            </a:pPr>
            <a:endParaRPr lang="nl-NL" dirty="0"/>
          </a:p>
        </p:txBody>
      </p:sp>
      <p:pic>
        <p:nvPicPr>
          <p:cNvPr id="6" name="Afbeelding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6655" y="5417568"/>
            <a:ext cx="2557345" cy="1440432"/>
          </a:xfrm>
          <a:prstGeom prst="rect">
            <a:avLst/>
          </a:prstGeom>
        </p:spPr>
      </p:pic>
    </p:spTree>
    <p:extLst>
      <p:ext uri="{BB962C8B-B14F-4D97-AF65-F5344CB8AC3E}">
        <p14:creationId xmlns:p14="http://schemas.microsoft.com/office/powerpoint/2010/main" val="17595330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4"/>
          </p:nvPr>
        </p:nvSpPr>
        <p:spPr/>
        <p:txBody>
          <a:bodyPr/>
          <a:lstStyle/>
          <a:p>
            <a:fld id="{B42D630B-382C-D045-8673-44F368E52E87}" type="slidenum">
              <a:rPr lang="nl-NL" smtClean="0">
                <a:latin typeface="Minion Pro"/>
                <a:cs typeface="Minion Pro"/>
              </a:rPr>
              <a:pPr/>
              <a:t>19</a:t>
            </a:fld>
            <a:endParaRPr lang="nl-NL" dirty="0">
              <a:latin typeface="Minion Pro"/>
              <a:cs typeface="Minion Pro"/>
            </a:endParaRPr>
          </a:p>
        </p:txBody>
      </p:sp>
      <p:sp>
        <p:nvSpPr>
          <p:cNvPr id="3" name="Titel 2"/>
          <p:cNvSpPr>
            <a:spLocks noGrp="1"/>
          </p:cNvSpPr>
          <p:nvPr>
            <p:ph type="title"/>
          </p:nvPr>
        </p:nvSpPr>
        <p:spPr/>
        <p:txBody>
          <a:bodyPr/>
          <a:lstStyle/>
          <a:p>
            <a:r>
              <a:rPr lang="nl-NL" dirty="0">
                <a:solidFill>
                  <a:schemeClr val="bg1">
                    <a:lumMod val="50000"/>
                  </a:schemeClr>
                </a:solidFill>
              </a:rPr>
              <a:t>Privé</a:t>
            </a:r>
            <a:br>
              <a:rPr lang="nl-NL" dirty="0">
                <a:solidFill>
                  <a:schemeClr val="bg1">
                    <a:lumMod val="50000"/>
                  </a:schemeClr>
                </a:solidFill>
              </a:rPr>
            </a:br>
            <a:r>
              <a:rPr lang="nl-NL" sz="2000" dirty="0">
                <a:solidFill>
                  <a:schemeClr val="bg1">
                    <a:lumMod val="50000"/>
                  </a:schemeClr>
                </a:solidFill>
              </a:rPr>
              <a:t>8. Verlaging tarieven + beperking percentage aftrekposten</a:t>
            </a:r>
          </a:p>
        </p:txBody>
      </p:sp>
      <p:sp>
        <p:nvSpPr>
          <p:cNvPr id="4" name="Tijdelijke aanduiding voor tekst 3"/>
          <p:cNvSpPr>
            <a:spLocks noGrp="1"/>
          </p:cNvSpPr>
          <p:nvPr>
            <p:ph type="body" sz="quarter" idx="10"/>
          </p:nvPr>
        </p:nvSpPr>
        <p:spPr>
          <a:xfrm>
            <a:off x="632895" y="1955749"/>
            <a:ext cx="2606650" cy="3230739"/>
          </a:xfrm>
        </p:spPr>
        <p:txBody>
          <a:bodyPr>
            <a:normAutofit fontScale="70000" lnSpcReduction="20000"/>
          </a:bodyPr>
          <a:lstStyle/>
          <a:p>
            <a:pPr marL="0" indent="0">
              <a:buNone/>
            </a:pPr>
            <a:r>
              <a:rPr lang="nl-NL" sz="2100" b="1" i="1" dirty="0">
                <a:cs typeface="Arial" panose="020B0604020202020204" pitchFamily="34" charset="0"/>
              </a:rPr>
              <a:t>Inkomstenbelasting</a:t>
            </a:r>
            <a:br>
              <a:rPr lang="nl-NL" sz="2100" b="1" i="1" dirty="0">
                <a:cs typeface="Arial" panose="020B0604020202020204" pitchFamily="34" charset="0"/>
              </a:rPr>
            </a:br>
            <a:endParaRPr lang="nl-NL" sz="2100" b="1" i="1" dirty="0">
              <a:cs typeface="Arial" panose="020B0604020202020204" pitchFamily="34" charset="0"/>
            </a:endParaRPr>
          </a:p>
          <a:p>
            <a:pPr marL="285750" indent="-285750">
              <a:buFont typeface="Wingdings" panose="05000000000000000000" pitchFamily="2" charset="2"/>
              <a:buChar char="ü"/>
            </a:pPr>
            <a:r>
              <a:rPr lang="nl-NL" sz="2100" dirty="0">
                <a:cs typeface="Arial" panose="020B0604020202020204" pitchFamily="34" charset="0"/>
              </a:rPr>
              <a:t>“Tweeschijvenstelsel” per 1-1-2019; </a:t>
            </a:r>
          </a:p>
          <a:p>
            <a:pPr marL="285750" indent="-285750">
              <a:buFont typeface="Wingdings" panose="05000000000000000000" pitchFamily="2" charset="2"/>
              <a:buChar char="ü"/>
            </a:pPr>
            <a:r>
              <a:rPr lang="nl-NL" sz="2100" dirty="0">
                <a:cs typeface="Arial" panose="020B0604020202020204" pitchFamily="34" charset="0"/>
              </a:rPr>
              <a:t>Aangrijpingspunt toptarief € 68.507 wordt vanaf 2018 bevroren.</a:t>
            </a:r>
          </a:p>
          <a:p>
            <a:pPr marL="0" indent="0">
              <a:buNone/>
            </a:pPr>
            <a:endParaRPr lang="nl-NL" sz="1600" dirty="0">
              <a:cs typeface="Arial" panose="020B0604020202020204" pitchFamily="34" charset="0"/>
            </a:endParaRPr>
          </a:p>
          <a:p>
            <a:pPr marL="0" indent="0">
              <a:buNone/>
            </a:pPr>
            <a:endParaRPr lang="nl-NL" sz="1600" dirty="0">
              <a:cs typeface="Arial" panose="020B0604020202020204" pitchFamily="34" charset="0"/>
            </a:endParaRPr>
          </a:p>
          <a:p>
            <a:pPr marL="0" indent="0">
              <a:buNone/>
            </a:pPr>
            <a:endParaRPr lang="nl-NL" sz="1600" dirty="0">
              <a:cs typeface="Arial" panose="020B0604020202020204" pitchFamily="34" charset="0"/>
            </a:endParaRPr>
          </a:p>
          <a:p>
            <a:pPr marL="0" indent="0">
              <a:buNone/>
            </a:pPr>
            <a:endParaRPr lang="nl-NL" sz="1600" dirty="0">
              <a:cs typeface="Arial" panose="020B0604020202020204" pitchFamily="34" charset="0"/>
            </a:endParaRPr>
          </a:p>
          <a:p>
            <a:pPr marL="0" indent="0">
              <a:buNone/>
            </a:pPr>
            <a:r>
              <a:rPr lang="nl-NL" sz="1600" dirty="0">
                <a:cs typeface="Arial" panose="020B0604020202020204" pitchFamily="34" charset="0"/>
              </a:rPr>
              <a:t>						</a:t>
            </a:r>
          </a:p>
          <a:p>
            <a:pPr marL="0" indent="0">
              <a:buNone/>
            </a:pPr>
            <a:r>
              <a:rPr lang="nl-NL" sz="1600" dirty="0">
                <a:cs typeface="Arial" panose="020B0604020202020204" pitchFamily="34" charset="0"/>
              </a:rPr>
              <a:t>	</a:t>
            </a:r>
          </a:p>
          <a:p>
            <a:endParaRPr lang="nl-NL" dirty="0"/>
          </a:p>
        </p:txBody>
      </p:sp>
      <p:pic>
        <p:nvPicPr>
          <p:cNvPr id="8" name="Afbeelding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9545" y="1835929"/>
            <a:ext cx="5337717" cy="2975120"/>
          </a:xfrm>
          <a:prstGeom prst="rect">
            <a:avLst/>
          </a:prstGeom>
        </p:spPr>
      </p:pic>
      <p:sp>
        <p:nvSpPr>
          <p:cNvPr id="9" name="Tekstvak 8"/>
          <p:cNvSpPr txBox="1"/>
          <p:nvPr/>
        </p:nvSpPr>
        <p:spPr>
          <a:xfrm>
            <a:off x="3471339" y="5093912"/>
            <a:ext cx="4356834" cy="338554"/>
          </a:xfrm>
          <a:prstGeom prst="rect">
            <a:avLst/>
          </a:prstGeom>
          <a:noFill/>
        </p:spPr>
        <p:txBody>
          <a:bodyPr wrap="none" rtlCol="0">
            <a:spAutoFit/>
          </a:bodyPr>
          <a:lstStyle/>
          <a:p>
            <a:r>
              <a:rPr lang="nl-NL" sz="1600" dirty="0"/>
              <a:t>NB: Aftrekposten tegen uiteindelijk 37,05% (2023)</a:t>
            </a:r>
          </a:p>
        </p:txBody>
      </p:sp>
      <p:sp>
        <p:nvSpPr>
          <p:cNvPr id="6" name="Tekstvak 5"/>
          <p:cNvSpPr txBox="1"/>
          <p:nvPr/>
        </p:nvSpPr>
        <p:spPr>
          <a:xfrm>
            <a:off x="6629401" y="3021490"/>
            <a:ext cx="521207" cy="215444"/>
          </a:xfrm>
          <a:prstGeom prst="rect">
            <a:avLst/>
          </a:prstGeom>
          <a:solidFill>
            <a:schemeClr val="bg1"/>
          </a:solidFill>
        </p:spPr>
        <p:txBody>
          <a:bodyPr wrap="square" rtlCol="0">
            <a:spAutoFit/>
          </a:bodyPr>
          <a:lstStyle/>
          <a:p>
            <a:r>
              <a:rPr lang="nl-NL" sz="800" b="1" dirty="0"/>
              <a:t>37,05%</a:t>
            </a:r>
          </a:p>
        </p:txBody>
      </p:sp>
      <p:pic>
        <p:nvPicPr>
          <p:cNvPr id="10" name="Afbeelding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6655" y="5417568"/>
            <a:ext cx="2557345" cy="1440432"/>
          </a:xfrm>
          <a:prstGeom prst="rect">
            <a:avLst/>
          </a:prstGeom>
        </p:spPr>
      </p:pic>
    </p:spTree>
    <p:extLst>
      <p:ext uri="{BB962C8B-B14F-4D97-AF65-F5344CB8AC3E}">
        <p14:creationId xmlns:p14="http://schemas.microsoft.com/office/powerpoint/2010/main" val="1461608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0">
              <a:schemeClr val="accent1">
                <a:lumMod val="45000"/>
                <a:lumOff val="55000"/>
              </a:schemeClr>
            </a:gs>
            <a:gs pos="14000">
              <a:schemeClr val="bg1"/>
            </a:gs>
            <a:gs pos="0">
              <a:srgbClr val="00ABBC"/>
            </a:gs>
          </a:gsLst>
          <a:lin ang="5400000" scaled="1"/>
          <a:tileRect/>
        </a:gradFill>
        <a:effectLst/>
      </p:bgPr>
    </p:bg>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4"/>
          </p:nvPr>
        </p:nvSpPr>
        <p:spPr/>
        <p:txBody>
          <a:bodyPr/>
          <a:lstStyle/>
          <a:p>
            <a:fld id="{B42D630B-382C-D045-8673-44F368E52E87}" type="slidenum">
              <a:rPr lang="nl-NL" smtClean="0">
                <a:latin typeface="Minion Pro"/>
                <a:cs typeface="Minion Pro"/>
              </a:rPr>
              <a:pPr/>
              <a:t>2</a:t>
            </a:fld>
            <a:endParaRPr lang="nl-NL" dirty="0">
              <a:latin typeface="Minion Pro"/>
              <a:cs typeface="Minion Pro"/>
            </a:endParaRPr>
          </a:p>
        </p:txBody>
      </p:sp>
      <p:sp>
        <p:nvSpPr>
          <p:cNvPr id="3" name="Titel 2"/>
          <p:cNvSpPr>
            <a:spLocks noGrp="1"/>
          </p:cNvSpPr>
          <p:nvPr>
            <p:ph type="title"/>
          </p:nvPr>
        </p:nvSpPr>
        <p:spPr/>
        <p:txBody>
          <a:bodyPr>
            <a:normAutofit fontScale="90000"/>
          </a:bodyPr>
          <a:lstStyle/>
          <a:p>
            <a:r>
              <a:rPr lang="nl-NL" dirty="0">
                <a:solidFill>
                  <a:schemeClr val="bg1">
                    <a:lumMod val="50000"/>
                  </a:schemeClr>
                </a:solidFill>
              </a:rPr>
              <a:t>Inhoudsopgave Belastingplan 2019</a:t>
            </a:r>
            <a:br>
              <a:rPr lang="nl-NL" dirty="0"/>
            </a:br>
            <a:endParaRPr lang="nl-NL" sz="2000" dirty="0"/>
          </a:p>
        </p:txBody>
      </p:sp>
      <p:sp>
        <p:nvSpPr>
          <p:cNvPr id="4" name="Tijdelijke aanduiding voor tekst 3"/>
          <p:cNvSpPr>
            <a:spLocks noGrp="1"/>
          </p:cNvSpPr>
          <p:nvPr>
            <p:ph type="body" sz="quarter" idx="10"/>
          </p:nvPr>
        </p:nvSpPr>
        <p:spPr>
          <a:xfrm>
            <a:off x="898071" y="1556648"/>
            <a:ext cx="7356930" cy="4430084"/>
          </a:xfrm>
        </p:spPr>
        <p:txBody>
          <a:bodyPr>
            <a:normAutofit lnSpcReduction="10000"/>
          </a:bodyPr>
          <a:lstStyle/>
          <a:p>
            <a:pPr marL="357188" indent="-357188">
              <a:buNone/>
            </a:pPr>
            <a:r>
              <a:rPr lang="nl-NL" sz="1800" dirty="0">
                <a:solidFill>
                  <a:schemeClr val="bg1">
                    <a:lumMod val="50000"/>
                  </a:schemeClr>
                </a:solidFill>
                <a:latin typeface="Minion Pro"/>
              </a:rPr>
              <a:t>BV/DGA</a:t>
            </a:r>
          </a:p>
          <a:p>
            <a:pPr marL="449263" indent="-357188">
              <a:buNone/>
            </a:pPr>
            <a:r>
              <a:rPr lang="nl-NL" sz="1700" dirty="0"/>
              <a:t>1a. 	Verlaging VPB tarieven</a:t>
            </a:r>
          </a:p>
          <a:p>
            <a:pPr marL="449263" indent="-357188">
              <a:buNone/>
            </a:pPr>
            <a:r>
              <a:rPr lang="nl-NL" sz="1700" dirty="0"/>
              <a:t>1b.	</a:t>
            </a:r>
            <a:r>
              <a:rPr lang="nl-NL" sz="1200" dirty="0"/>
              <a:t>1.</a:t>
            </a:r>
            <a:r>
              <a:rPr lang="nl-NL" sz="1700" dirty="0"/>
              <a:t>	beperking verliesverrekening</a:t>
            </a:r>
            <a:br>
              <a:rPr lang="nl-NL" sz="1700" dirty="0"/>
            </a:br>
            <a:r>
              <a:rPr lang="nl-NL" sz="1200" dirty="0"/>
              <a:t>2.</a:t>
            </a:r>
            <a:r>
              <a:rPr lang="nl-NL" sz="1700" dirty="0"/>
              <a:t>	beperking afschrijving vastgoed</a:t>
            </a:r>
            <a:br>
              <a:rPr lang="nl-NL" sz="1700" dirty="0"/>
            </a:br>
            <a:r>
              <a:rPr lang="nl-NL" sz="1200" dirty="0"/>
              <a:t>3. </a:t>
            </a:r>
            <a:r>
              <a:rPr lang="nl-NL" sz="1700" dirty="0"/>
              <a:t>	verhoging tarief </a:t>
            </a:r>
            <a:r>
              <a:rPr lang="nl-NL" sz="1700" dirty="0" err="1"/>
              <a:t>innovatiebox</a:t>
            </a:r>
            <a:br>
              <a:rPr lang="nl-NL" sz="1700" dirty="0"/>
            </a:br>
            <a:r>
              <a:rPr lang="nl-NL" sz="1200" dirty="0"/>
              <a:t>4.</a:t>
            </a:r>
            <a:r>
              <a:rPr lang="nl-NL" sz="1700" dirty="0"/>
              <a:t>	terugdraaien 1</a:t>
            </a:r>
            <a:r>
              <a:rPr lang="nl-NL" sz="1700" baseline="30000" dirty="0"/>
              <a:t>e</a:t>
            </a:r>
            <a:r>
              <a:rPr lang="nl-NL" sz="1700" dirty="0"/>
              <a:t> schijf VPB</a:t>
            </a:r>
            <a:br>
              <a:rPr lang="nl-NL" sz="1700" dirty="0"/>
            </a:br>
            <a:r>
              <a:rPr lang="nl-NL" sz="1200" dirty="0"/>
              <a:t>5.</a:t>
            </a:r>
            <a:r>
              <a:rPr lang="nl-NL" sz="1700" dirty="0"/>
              <a:t>	rekening-courantmaatregel</a:t>
            </a:r>
          </a:p>
          <a:p>
            <a:pPr marL="449263" indent="-357188">
              <a:buAutoNum type="arabicPeriod" startAt="2"/>
            </a:pPr>
            <a:r>
              <a:rPr lang="nl-NL" sz="1700" dirty="0"/>
              <a:t>Verhoging a – b tarieven</a:t>
            </a:r>
          </a:p>
          <a:p>
            <a:pPr marL="449263" indent="-357188">
              <a:buAutoNum type="arabicPeriod" startAt="2"/>
            </a:pPr>
            <a:r>
              <a:rPr lang="nl-NL" sz="1700" dirty="0"/>
              <a:t>Evaluatie gebruikelijk loonregeling DGA</a:t>
            </a:r>
          </a:p>
          <a:p>
            <a:pPr marL="449263" indent="-357188">
              <a:buAutoNum type="arabicPeriod" startAt="2"/>
            </a:pPr>
            <a:r>
              <a:rPr lang="nl-NL" sz="1700" dirty="0"/>
              <a:t>ZZP problematiek</a:t>
            </a:r>
          </a:p>
          <a:p>
            <a:pPr marL="449263" indent="-357188">
              <a:buAutoNum type="arabicPeriod" startAt="2"/>
            </a:pPr>
            <a:r>
              <a:rPr lang="nl-NL" sz="1700" dirty="0"/>
              <a:t>Verhoging lage BTW tarief</a:t>
            </a:r>
          </a:p>
          <a:p>
            <a:pPr marL="449263" indent="-357188" defTabSz="630238">
              <a:buAutoNum type="arabicPeriod" startAt="2"/>
            </a:pPr>
            <a:r>
              <a:rPr lang="nl-NL" sz="1700" dirty="0"/>
              <a:t>Internationaal:</a:t>
            </a:r>
            <a:br>
              <a:rPr lang="nl-NL" sz="1700" dirty="0"/>
            </a:br>
            <a:r>
              <a:rPr lang="nl-NL" sz="1700" dirty="0"/>
              <a:t>- 	afschaffen dividendbelasting m.u.v. misbruik</a:t>
            </a:r>
            <a:br>
              <a:rPr lang="nl-NL" sz="1700" dirty="0"/>
            </a:br>
            <a:r>
              <a:rPr lang="nl-NL" sz="1700" dirty="0"/>
              <a:t>- 	invoeren rente/royalty bronheffing</a:t>
            </a:r>
          </a:p>
          <a:p>
            <a:pPr marL="449263" indent="-357188">
              <a:buAutoNum type="arabicPeriod" startAt="2"/>
            </a:pPr>
            <a:r>
              <a:rPr lang="nl-NL" sz="1700" dirty="0"/>
              <a:t>Beperking rente aftrek ( &gt; € 1 </a:t>
            </a:r>
            <a:r>
              <a:rPr lang="nl-NL" sz="1700" dirty="0" err="1"/>
              <a:t>mio</a:t>
            </a:r>
            <a:r>
              <a:rPr lang="nl-NL" sz="1700" dirty="0"/>
              <a:t>.)</a:t>
            </a:r>
          </a:p>
          <a:p>
            <a:endParaRPr lang="nl-NL" dirty="0"/>
          </a:p>
          <a:p>
            <a:endParaRPr lang="nl-NL" dirty="0"/>
          </a:p>
        </p:txBody>
      </p:sp>
      <p:pic>
        <p:nvPicPr>
          <p:cNvPr id="6" name="Afbeelding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6655" y="5417568"/>
            <a:ext cx="2557345" cy="1440432"/>
          </a:xfrm>
          <a:prstGeom prst="rect">
            <a:avLst/>
          </a:prstGeom>
        </p:spPr>
      </p:pic>
    </p:spTree>
    <p:extLst>
      <p:ext uri="{BB962C8B-B14F-4D97-AF65-F5344CB8AC3E}">
        <p14:creationId xmlns:p14="http://schemas.microsoft.com/office/powerpoint/2010/main" val="31330459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4"/>
          </p:nvPr>
        </p:nvSpPr>
        <p:spPr/>
        <p:txBody>
          <a:bodyPr/>
          <a:lstStyle/>
          <a:p>
            <a:fld id="{B42D630B-382C-D045-8673-44F368E52E87}" type="slidenum">
              <a:rPr lang="nl-NL" smtClean="0">
                <a:latin typeface="Minion Pro"/>
                <a:cs typeface="Minion Pro"/>
              </a:rPr>
              <a:pPr/>
              <a:t>20</a:t>
            </a:fld>
            <a:endParaRPr lang="nl-NL" dirty="0">
              <a:latin typeface="Minion Pro"/>
              <a:cs typeface="Minion Pro"/>
            </a:endParaRPr>
          </a:p>
        </p:txBody>
      </p:sp>
      <p:sp>
        <p:nvSpPr>
          <p:cNvPr id="3" name="Titel 2"/>
          <p:cNvSpPr>
            <a:spLocks noGrp="1"/>
          </p:cNvSpPr>
          <p:nvPr>
            <p:ph type="title"/>
          </p:nvPr>
        </p:nvSpPr>
        <p:spPr/>
        <p:txBody>
          <a:bodyPr/>
          <a:lstStyle/>
          <a:p>
            <a:r>
              <a:rPr lang="nl-NL" dirty="0">
                <a:solidFill>
                  <a:schemeClr val="bg1">
                    <a:lumMod val="50000"/>
                  </a:schemeClr>
                </a:solidFill>
              </a:rPr>
              <a:t>Privé</a:t>
            </a:r>
            <a:br>
              <a:rPr lang="nl-NL" dirty="0">
                <a:solidFill>
                  <a:schemeClr val="bg1">
                    <a:lumMod val="50000"/>
                  </a:schemeClr>
                </a:solidFill>
              </a:rPr>
            </a:br>
            <a:r>
              <a:rPr lang="nl-NL" sz="2000" dirty="0">
                <a:solidFill>
                  <a:schemeClr val="bg1">
                    <a:lumMod val="50000"/>
                  </a:schemeClr>
                </a:solidFill>
              </a:rPr>
              <a:t>8. Verlaging tarieven + beperking percentage aftrekposten</a:t>
            </a:r>
            <a:endParaRPr lang="nl-NL" dirty="0">
              <a:solidFill>
                <a:schemeClr val="bg1">
                  <a:lumMod val="50000"/>
                </a:schemeClr>
              </a:solidFill>
            </a:endParaRPr>
          </a:p>
        </p:txBody>
      </p:sp>
      <p:pic>
        <p:nvPicPr>
          <p:cNvPr id="6" name="Afbeelding 5"/>
          <p:cNvPicPr>
            <a:picLocks noChangeAspect="1"/>
          </p:cNvPicPr>
          <p:nvPr/>
        </p:nvPicPr>
        <p:blipFill>
          <a:blip r:embed="rId2"/>
          <a:stretch>
            <a:fillRect/>
          </a:stretch>
        </p:blipFill>
        <p:spPr>
          <a:xfrm>
            <a:off x="-82297" y="2148840"/>
            <a:ext cx="9524847" cy="2276856"/>
          </a:xfrm>
          <a:prstGeom prst="rect">
            <a:avLst/>
          </a:prstGeom>
        </p:spPr>
      </p:pic>
      <p:pic>
        <p:nvPicPr>
          <p:cNvPr id="7" name="Afbeelding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6655" y="5417568"/>
            <a:ext cx="2557345" cy="1440432"/>
          </a:xfrm>
          <a:prstGeom prst="rect">
            <a:avLst/>
          </a:prstGeom>
        </p:spPr>
      </p:pic>
    </p:spTree>
    <p:extLst>
      <p:ext uri="{BB962C8B-B14F-4D97-AF65-F5344CB8AC3E}">
        <p14:creationId xmlns:p14="http://schemas.microsoft.com/office/powerpoint/2010/main" val="31768607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4"/>
          </p:nvPr>
        </p:nvSpPr>
        <p:spPr/>
        <p:txBody>
          <a:bodyPr/>
          <a:lstStyle/>
          <a:p>
            <a:fld id="{B42D630B-382C-D045-8673-44F368E52E87}" type="slidenum">
              <a:rPr lang="nl-NL" smtClean="0">
                <a:latin typeface="Minion Pro"/>
                <a:cs typeface="Minion Pro"/>
              </a:rPr>
              <a:pPr/>
              <a:t>21</a:t>
            </a:fld>
            <a:endParaRPr lang="nl-NL" dirty="0">
              <a:latin typeface="Minion Pro"/>
              <a:cs typeface="Minion Pro"/>
            </a:endParaRPr>
          </a:p>
        </p:txBody>
      </p:sp>
      <p:sp>
        <p:nvSpPr>
          <p:cNvPr id="3" name="Titel 2"/>
          <p:cNvSpPr>
            <a:spLocks noGrp="1"/>
          </p:cNvSpPr>
          <p:nvPr>
            <p:ph type="title"/>
          </p:nvPr>
        </p:nvSpPr>
        <p:spPr/>
        <p:txBody>
          <a:bodyPr/>
          <a:lstStyle/>
          <a:p>
            <a:r>
              <a:rPr lang="nl-NL" dirty="0">
                <a:solidFill>
                  <a:schemeClr val="bg1">
                    <a:lumMod val="50000"/>
                  </a:schemeClr>
                </a:solidFill>
              </a:rPr>
              <a:t>Privé</a:t>
            </a:r>
            <a:br>
              <a:rPr lang="nl-NL" dirty="0">
                <a:solidFill>
                  <a:schemeClr val="bg1">
                    <a:lumMod val="50000"/>
                  </a:schemeClr>
                </a:solidFill>
              </a:rPr>
            </a:br>
            <a:r>
              <a:rPr lang="nl-NL" sz="2000" dirty="0">
                <a:solidFill>
                  <a:schemeClr val="bg1">
                    <a:lumMod val="50000"/>
                  </a:schemeClr>
                </a:solidFill>
              </a:rPr>
              <a:t>8. Verlaging tarieven + beperking percentage aftrekposten</a:t>
            </a:r>
            <a:endParaRPr lang="nl-NL" dirty="0">
              <a:solidFill>
                <a:schemeClr val="bg1">
                  <a:lumMod val="50000"/>
                </a:schemeClr>
              </a:solidFill>
            </a:endParaRPr>
          </a:p>
        </p:txBody>
      </p:sp>
      <p:pic>
        <p:nvPicPr>
          <p:cNvPr id="6" name="Afbeelding 5"/>
          <p:cNvPicPr>
            <a:picLocks noChangeAspect="1"/>
          </p:cNvPicPr>
          <p:nvPr/>
        </p:nvPicPr>
        <p:blipFill>
          <a:blip r:embed="rId2"/>
          <a:stretch>
            <a:fillRect/>
          </a:stretch>
        </p:blipFill>
        <p:spPr>
          <a:xfrm>
            <a:off x="165336" y="2302703"/>
            <a:ext cx="8788755" cy="1949257"/>
          </a:xfrm>
          <a:prstGeom prst="rect">
            <a:avLst/>
          </a:prstGeom>
        </p:spPr>
      </p:pic>
      <p:pic>
        <p:nvPicPr>
          <p:cNvPr id="7" name="Afbeelding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6655" y="5417568"/>
            <a:ext cx="2557345" cy="1440432"/>
          </a:xfrm>
          <a:prstGeom prst="rect">
            <a:avLst/>
          </a:prstGeom>
        </p:spPr>
      </p:pic>
    </p:spTree>
    <p:extLst>
      <p:ext uri="{BB962C8B-B14F-4D97-AF65-F5344CB8AC3E}">
        <p14:creationId xmlns:p14="http://schemas.microsoft.com/office/powerpoint/2010/main" val="31200598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4"/>
          </p:nvPr>
        </p:nvSpPr>
        <p:spPr/>
        <p:txBody>
          <a:bodyPr/>
          <a:lstStyle/>
          <a:p>
            <a:fld id="{B42D630B-382C-D045-8673-44F368E52E87}" type="slidenum">
              <a:rPr lang="nl-NL" smtClean="0">
                <a:latin typeface="Minion Pro"/>
                <a:cs typeface="Minion Pro"/>
              </a:rPr>
              <a:pPr/>
              <a:t>22</a:t>
            </a:fld>
            <a:endParaRPr lang="nl-NL" dirty="0">
              <a:latin typeface="Minion Pro"/>
              <a:cs typeface="Minion Pro"/>
            </a:endParaRPr>
          </a:p>
        </p:txBody>
      </p:sp>
      <p:sp>
        <p:nvSpPr>
          <p:cNvPr id="3" name="Titel 2"/>
          <p:cNvSpPr>
            <a:spLocks noGrp="1"/>
          </p:cNvSpPr>
          <p:nvPr>
            <p:ph type="title"/>
          </p:nvPr>
        </p:nvSpPr>
        <p:spPr/>
        <p:txBody>
          <a:bodyPr/>
          <a:lstStyle/>
          <a:p>
            <a:r>
              <a:rPr lang="nl-NL" dirty="0">
                <a:solidFill>
                  <a:schemeClr val="bg1">
                    <a:lumMod val="50000"/>
                  </a:schemeClr>
                </a:solidFill>
              </a:rPr>
              <a:t>Privé</a:t>
            </a:r>
            <a:br>
              <a:rPr lang="nl-NL" dirty="0">
                <a:solidFill>
                  <a:schemeClr val="bg1">
                    <a:lumMod val="50000"/>
                  </a:schemeClr>
                </a:solidFill>
              </a:rPr>
            </a:br>
            <a:r>
              <a:rPr lang="nl-NL" sz="2000" dirty="0">
                <a:solidFill>
                  <a:schemeClr val="bg1">
                    <a:lumMod val="50000"/>
                  </a:schemeClr>
                </a:solidFill>
              </a:rPr>
              <a:t>8. Beperking percentage aftrekposten</a:t>
            </a:r>
            <a:endParaRPr lang="nl-NL" dirty="0">
              <a:solidFill>
                <a:schemeClr val="bg1">
                  <a:lumMod val="50000"/>
                </a:schemeClr>
              </a:solidFill>
            </a:endParaRPr>
          </a:p>
        </p:txBody>
      </p:sp>
      <p:sp>
        <p:nvSpPr>
          <p:cNvPr id="4" name="Tijdelijke aanduiding voor tekst 3"/>
          <p:cNvSpPr>
            <a:spLocks noGrp="1"/>
          </p:cNvSpPr>
          <p:nvPr>
            <p:ph type="body" sz="quarter" idx="10"/>
          </p:nvPr>
        </p:nvSpPr>
        <p:spPr>
          <a:xfrm>
            <a:off x="898071" y="1743008"/>
            <a:ext cx="7356930" cy="3803777"/>
          </a:xfrm>
        </p:spPr>
        <p:txBody>
          <a:bodyPr>
            <a:normAutofit lnSpcReduction="10000"/>
          </a:bodyPr>
          <a:lstStyle/>
          <a:p>
            <a:pPr marL="0" indent="0">
              <a:buNone/>
            </a:pPr>
            <a:r>
              <a:rPr lang="nl-NL" dirty="0"/>
              <a:t>Beperking aftrektarief ingaande 1 januari 2020 geldt voor de volgende </a:t>
            </a:r>
            <a:r>
              <a:rPr lang="nl-NL" dirty="0" err="1"/>
              <a:t>grondslagverminderende</a:t>
            </a:r>
            <a:r>
              <a:rPr lang="nl-NL" dirty="0"/>
              <a:t> posten:</a:t>
            </a:r>
          </a:p>
          <a:p>
            <a:r>
              <a:rPr lang="nl-NL" i="1" dirty="0"/>
              <a:t>de ondernemersaftrek</a:t>
            </a:r>
            <a:r>
              <a:rPr lang="nl-NL" dirty="0"/>
              <a:t>, bestaande uit de zelfstandigenaftrek, de aftrek voor speur- en ontwikkelingswerk, de meewerkaftrek, de startersaftrek bij arbeidsongeschiktheid en de stakingsaftrek;</a:t>
            </a:r>
          </a:p>
          <a:p>
            <a:r>
              <a:rPr lang="nl-NL" i="1" dirty="0"/>
              <a:t>de MKB-winstvrijstelling</a:t>
            </a:r>
            <a:r>
              <a:rPr lang="nl-NL" dirty="0"/>
              <a:t>;</a:t>
            </a:r>
          </a:p>
          <a:p>
            <a:r>
              <a:rPr lang="nl-NL" i="1" dirty="0"/>
              <a:t>de terbeschikkingstellingsvrijstelling</a:t>
            </a:r>
            <a:r>
              <a:rPr lang="nl-NL" dirty="0"/>
              <a:t>;</a:t>
            </a:r>
          </a:p>
          <a:p>
            <a:r>
              <a:rPr lang="nl-NL" i="1" dirty="0"/>
              <a:t>de persoonsgebonden aftrek</a:t>
            </a:r>
            <a:r>
              <a:rPr lang="nl-NL" dirty="0"/>
              <a:t>, op dit moment bestaande uit de uitgaven voor onderhoudsverplichtingen (waaronder alimentatie), de uitgaven voor specifieke zorgkosten, de weekenduitgaven voor gehandicapten, de scholingsuitgaven, de uitgaven voor monumentenpanden, de aftrekbare giften, het restant persoonsgebonden aftrek van voorgaande jaren en – op grond van overgangsrecht – verliezen op beleggingen in durfkapitaal.</a:t>
            </a:r>
          </a:p>
        </p:txBody>
      </p:sp>
      <p:pic>
        <p:nvPicPr>
          <p:cNvPr id="6" name="Afbeelding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6655" y="5417568"/>
            <a:ext cx="2557345" cy="1440432"/>
          </a:xfrm>
          <a:prstGeom prst="rect">
            <a:avLst/>
          </a:prstGeom>
        </p:spPr>
      </p:pic>
    </p:spTree>
    <p:extLst>
      <p:ext uri="{BB962C8B-B14F-4D97-AF65-F5344CB8AC3E}">
        <p14:creationId xmlns:p14="http://schemas.microsoft.com/office/powerpoint/2010/main" val="6140558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4"/>
          </p:nvPr>
        </p:nvSpPr>
        <p:spPr/>
        <p:txBody>
          <a:bodyPr/>
          <a:lstStyle/>
          <a:p>
            <a:fld id="{B42D630B-382C-D045-8673-44F368E52E87}" type="slidenum">
              <a:rPr lang="nl-NL" smtClean="0">
                <a:latin typeface="Minion Pro"/>
                <a:cs typeface="Minion Pro"/>
              </a:rPr>
              <a:pPr/>
              <a:t>23</a:t>
            </a:fld>
            <a:endParaRPr lang="nl-NL" dirty="0">
              <a:latin typeface="Minion Pro"/>
              <a:cs typeface="Minion Pro"/>
            </a:endParaRPr>
          </a:p>
        </p:txBody>
      </p:sp>
      <p:sp>
        <p:nvSpPr>
          <p:cNvPr id="3" name="Titel 2"/>
          <p:cNvSpPr>
            <a:spLocks noGrp="1"/>
          </p:cNvSpPr>
          <p:nvPr>
            <p:ph type="title"/>
          </p:nvPr>
        </p:nvSpPr>
        <p:spPr/>
        <p:txBody>
          <a:bodyPr/>
          <a:lstStyle/>
          <a:p>
            <a:r>
              <a:rPr lang="nl-NL" dirty="0">
                <a:solidFill>
                  <a:schemeClr val="bg1">
                    <a:lumMod val="50000"/>
                  </a:schemeClr>
                </a:solidFill>
              </a:rPr>
              <a:t>Privé</a:t>
            </a:r>
            <a:br>
              <a:rPr lang="nl-NL" dirty="0">
                <a:solidFill>
                  <a:schemeClr val="bg1">
                    <a:lumMod val="50000"/>
                  </a:schemeClr>
                </a:solidFill>
              </a:rPr>
            </a:br>
            <a:r>
              <a:rPr lang="nl-NL" sz="2000" dirty="0">
                <a:solidFill>
                  <a:schemeClr val="bg1">
                    <a:lumMod val="50000"/>
                  </a:schemeClr>
                </a:solidFill>
              </a:rPr>
              <a:t>8. Beperking percentage aftrekposten</a:t>
            </a:r>
            <a:endParaRPr lang="nl-NL" dirty="0">
              <a:solidFill>
                <a:schemeClr val="bg1">
                  <a:lumMod val="50000"/>
                </a:schemeClr>
              </a:solidFill>
            </a:endParaRPr>
          </a:p>
        </p:txBody>
      </p:sp>
      <p:sp>
        <p:nvSpPr>
          <p:cNvPr id="4" name="Tijdelijke aanduiding voor tekst 3"/>
          <p:cNvSpPr>
            <a:spLocks noGrp="1"/>
          </p:cNvSpPr>
          <p:nvPr>
            <p:ph type="body" sz="quarter" idx="10"/>
          </p:nvPr>
        </p:nvSpPr>
        <p:spPr/>
        <p:txBody>
          <a:bodyPr/>
          <a:lstStyle/>
          <a:p>
            <a:pPr marL="0" indent="0">
              <a:buNone/>
            </a:pPr>
            <a:r>
              <a:rPr lang="nl-NL" sz="2000" dirty="0"/>
              <a:t>De beperking aftrektarief geldt niet voor premie arbeidsongeschiktheidsverzekering en lijfrentepremie.</a:t>
            </a:r>
          </a:p>
        </p:txBody>
      </p:sp>
      <p:pic>
        <p:nvPicPr>
          <p:cNvPr id="6" name="Afbeelding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6655" y="5417568"/>
            <a:ext cx="2557345" cy="1440432"/>
          </a:xfrm>
          <a:prstGeom prst="rect">
            <a:avLst/>
          </a:prstGeom>
        </p:spPr>
      </p:pic>
    </p:spTree>
    <p:extLst>
      <p:ext uri="{BB962C8B-B14F-4D97-AF65-F5344CB8AC3E}">
        <p14:creationId xmlns:p14="http://schemas.microsoft.com/office/powerpoint/2010/main" val="7802849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4"/>
          </p:nvPr>
        </p:nvSpPr>
        <p:spPr/>
        <p:txBody>
          <a:bodyPr/>
          <a:lstStyle/>
          <a:p>
            <a:fld id="{B42D630B-382C-D045-8673-44F368E52E87}" type="slidenum">
              <a:rPr lang="nl-NL" smtClean="0">
                <a:latin typeface="Minion Pro"/>
                <a:cs typeface="Minion Pro"/>
              </a:rPr>
              <a:pPr/>
              <a:t>24</a:t>
            </a:fld>
            <a:endParaRPr lang="nl-NL" dirty="0">
              <a:latin typeface="Minion Pro"/>
              <a:cs typeface="Minion Pro"/>
            </a:endParaRPr>
          </a:p>
        </p:txBody>
      </p:sp>
      <p:sp>
        <p:nvSpPr>
          <p:cNvPr id="3" name="Titel 2"/>
          <p:cNvSpPr>
            <a:spLocks noGrp="1"/>
          </p:cNvSpPr>
          <p:nvPr>
            <p:ph type="title"/>
          </p:nvPr>
        </p:nvSpPr>
        <p:spPr/>
        <p:txBody>
          <a:bodyPr/>
          <a:lstStyle/>
          <a:p>
            <a:r>
              <a:rPr lang="nl-NL" dirty="0">
                <a:solidFill>
                  <a:schemeClr val="bg1">
                    <a:lumMod val="50000"/>
                  </a:schemeClr>
                </a:solidFill>
              </a:rPr>
              <a:t>Privé</a:t>
            </a:r>
            <a:br>
              <a:rPr lang="nl-NL" dirty="0">
                <a:solidFill>
                  <a:schemeClr val="bg1">
                    <a:lumMod val="50000"/>
                  </a:schemeClr>
                </a:solidFill>
              </a:rPr>
            </a:br>
            <a:r>
              <a:rPr lang="nl-NL" sz="2800" dirty="0">
                <a:solidFill>
                  <a:schemeClr val="bg1">
                    <a:lumMod val="50000"/>
                  </a:schemeClr>
                </a:solidFill>
              </a:rPr>
              <a:t>9. Eigen woning</a:t>
            </a:r>
          </a:p>
        </p:txBody>
      </p:sp>
      <p:sp>
        <p:nvSpPr>
          <p:cNvPr id="4" name="Tijdelijke aanduiding voor tekst 3"/>
          <p:cNvSpPr>
            <a:spLocks noGrp="1"/>
          </p:cNvSpPr>
          <p:nvPr>
            <p:ph type="body" sz="quarter" idx="10"/>
          </p:nvPr>
        </p:nvSpPr>
        <p:spPr>
          <a:xfrm>
            <a:off x="898071" y="1919111"/>
            <a:ext cx="7356930" cy="3403097"/>
          </a:xfrm>
        </p:spPr>
        <p:txBody>
          <a:bodyPr>
            <a:normAutofit lnSpcReduction="10000"/>
          </a:bodyPr>
          <a:lstStyle/>
          <a:p>
            <a:pPr marL="0" indent="0">
              <a:buNone/>
            </a:pPr>
            <a:r>
              <a:rPr lang="nl-NL" dirty="0"/>
              <a:t>Versnelde beperking aftrektarief hypotheekrente</a:t>
            </a:r>
            <a:br>
              <a:rPr lang="nl-NL" dirty="0"/>
            </a:br>
            <a:endParaRPr lang="nl-NL" dirty="0"/>
          </a:p>
          <a:p>
            <a:pPr marL="0" indent="0">
              <a:buNone/>
            </a:pPr>
            <a:r>
              <a:rPr lang="nl-NL" dirty="0"/>
              <a:t>Was 0,5% per jaar; wordt vanaf 2020 3% per jaar tot 37,05% in 2023.</a:t>
            </a:r>
            <a:br>
              <a:rPr lang="nl-NL" dirty="0"/>
            </a:br>
            <a:endParaRPr lang="nl-NL" dirty="0"/>
          </a:p>
          <a:p>
            <a:pPr marL="0" indent="0">
              <a:buNone/>
            </a:pPr>
            <a:r>
              <a:rPr lang="nl-NL" dirty="0"/>
              <a:t>Ook voor bestaande gevallen/geen overgangsmaatregel!</a:t>
            </a:r>
            <a:br>
              <a:rPr lang="nl-NL" dirty="0"/>
            </a:br>
            <a:endParaRPr lang="nl-NL" dirty="0"/>
          </a:p>
          <a:p>
            <a:pPr marL="0" indent="0">
              <a:buNone/>
            </a:pPr>
            <a:r>
              <a:rPr lang="nl-NL" dirty="0"/>
              <a:t>Reeds ingevoerd: afschaffing Wet Hillen (geleidelijk over 30 jaar…..)</a:t>
            </a:r>
          </a:p>
          <a:p>
            <a:pPr marL="0" indent="0">
              <a:buNone/>
            </a:pPr>
            <a:r>
              <a:rPr lang="nl-NL" dirty="0"/>
              <a:t>= toch wel weer belasting betalen over eigen-woningforfait in geval geen of geringe hypotheekrenteaftrek</a:t>
            </a:r>
          </a:p>
          <a:p>
            <a:pPr marL="0" indent="0">
              <a:buNone/>
            </a:pPr>
            <a:br>
              <a:rPr lang="nl-NL" dirty="0"/>
            </a:br>
            <a:r>
              <a:rPr lang="nl-NL" dirty="0"/>
              <a:t>Ook voor bestaande situaties/geen overgangsrecht!</a:t>
            </a:r>
          </a:p>
        </p:txBody>
      </p:sp>
      <p:pic>
        <p:nvPicPr>
          <p:cNvPr id="6" name="Afbeelding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6655" y="5417568"/>
            <a:ext cx="2557345" cy="1440432"/>
          </a:xfrm>
          <a:prstGeom prst="rect">
            <a:avLst/>
          </a:prstGeom>
        </p:spPr>
      </p:pic>
    </p:spTree>
    <p:extLst>
      <p:ext uri="{BB962C8B-B14F-4D97-AF65-F5344CB8AC3E}">
        <p14:creationId xmlns:p14="http://schemas.microsoft.com/office/powerpoint/2010/main" val="31901187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4"/>
          </p:nvPr>
        </p:nvSpPr>
        <p:spPr/>
        <p:txBody>
          <a:bodyPr/>
          <a:lstStyle/>
          <a:p>
            <a:fld id="{B42D630B-382C-D045-8673-44F368E52E87}" type="slidenum">
              <a:rPr lang="nl-NL" smtClean="0">
                <a:latin typeface="Minion Pro"/>
                <a:cs typeface="Minion Pro"/>
              </a:rPr>
              <a:pPr/>
              <a:t>25</a:t>
            </a:fld>
            <a:endParaRPr lang="nl-NL" dirty="0">
              <a:latin typeface="Minion Pro"/>
              <a:cs typeface="Minion Pro"/>
            </a:endParaRPr>
          </a:p>
        </p:txBody>
      </p:sp>
      <p:sp>
        <p:nvSpPr>
          <p:cNvPr id="3" name="Titel 2"/>
          <p:cNvSpPr>
            <a:spLocks noGrp="1"/>
          </p:cNvSpPr>
          <p:nvPr>
            <p:ph type="title"/>
          </p:nvPr>
        </p:nvSpPr>
        <p:spPr/>
        <p:txBody>
          <a:bodyPr/>
          <a:lstStyle/>
          <a:p>
            <a:r>
              <a:rPr lang="nl-NL" dirty="0">
                <a:solidFill>
                  <a:schemeClr val="bg1">
                    <a:lumMod val="50000"/>
                  </a:schemeClr>
                </a:solidFill>
              </a:rPr>
              <a:t>Privé</a:t>
            </a:r>
            <a:br>
              <a:rPr lang="nl-NL" dirty="0">
                <a:solidFill>
                  <a:schemeClr val="bg1">
                    <a:lumMod val="50000"/>
                  </a:schemeClr>
                </a:solidFill>
              </a:rPr>
            </a:br>
            <a:r>
              <a:rPr lang="nl-NL" sz="2800" dirty="0">
                <a:solidFill>
                  <a:schemeClr val="bg1">
                    <a:lumMod val="50000"/>
                  </a:schemeClr>
                </a:solidFill>
              </a:rPr>
              <a:t>10. Box 3</a:t>
            </a:r>
          </a:p>
        </p:txBody>
      </p:sp>
      <p:sp>
        <p:nvSpPr>
          <p:cNvPr id="4" name="Tijdelijke aanduiding voor tekst 3"/>
          <p:cNvSpPr>
            <a:spLocks noGrp="1"/>
          </p:cNvSpPr>
          <p:nvPr>
            <p:ph type="body" sz="quarter" idx="10"/>
          </p:nvPr>
        </p:nvSpPr>
        <p:spPr>
          <a:xfrm>
            <a:off x="898071" y="1919111"/>
            <a:ext cx="7356930" cy="3636300"/>
          </a:xfrm>
        </p:spPr>
        <p:txBody>
          <a:bodyPr>
            <a:normAutofit fontScale="92500" lnSpcReduction="20000"/>
          </a:bodyPr>
          <a:lstStyle/>
          <a:p>
            <a:pPr marL="0" indent="0">
              <a:buNone/>
            </a:pPr>
            <a:r>
              <a:rPr lang="nl-NL" dirty="0"/>
              <a:t>Snellere aansluiting op het werkelijke rendement van spaartegoeden.</a:t>
            </a:r>
            <a:br>
              <a:rPr lang="nl-NL" dirty="0"/>
            </a:br>
            <a:endParaRPr lang="nl-NL" dirty="0"/>
          </a:p>
          <a:p>
            <a:pPr marL="0" indent="0">
              <a:buNone/>
            </a:pPr>
            <a:r>
              <a:rPr lang="nl-NL" dirty="0"/>
              <a:t>Verhoging heffingsvrij vermogen van € 25.225 naar € 30.000 p.p.</a:t>
            </a:r>
            <a:br>
              <a:rPr lang="nl-NL" dirty="0"/>
            </a:br>
            <a:endParaRPr lang="nl-NL" dirty="0"/>
          </a:p>
          <a:p>
            <a:pPr marL="0" indent="0">
              <a:buNone/>
            </a:pPr>
            <a:r>
              <a:rPr lang="nl-NL" dirty="0"/>
              <a:t>Geen principiële systeemwijziging.</a:t>
            </a:r>
          </a:p>
          <a:p>
            <a:pPr marL="0" indent="0">
              <a:buNone/>
            </a:pPr>
            <a:endParaRPr lang="nl-NL" dirty="0"/>
          </a:p>
          <a:p>
            <a:pPr marL="0" indent="0">
              <a:buNone/>
            </a:pPr>
            <a:r>
              <a:rPr lang="nl-NL" b="1" dirty="0"/>
              <a:t>Tarieven box 3 2019</a:t>
            </a:r>
          </a:p>
          <a:p>
            <a:pPr marL="0" indent="0">
              <a:buNone/>
            </a:pPr>
            <a:r>
              <a:rPr lang="nl-NL" dirty="0"/>
              <a:t>Schijf 1 	tot € 71.650		0,58%</a:t>
            </a:r>
          </a:p>
          <a:p>
            <a:pPr marL="0" indent="0">
              <a:buNone/>
            </a:pPr>
            <a:r>
              <a:rPr lang="nl-NL" dirty="0"/>
              <a:t>Schijf 2	€ 71.650 tot € 989.736	1,34%</a:t>
            </a:r>
          </a:p>
          <a:p>
            <a:pPr marL="0" indent="0">
              <a:buNone/>
            </a:pPr>
            <a:r>
              <a:rPr lang="nl-NL" dirty="0"/>
              <a:t>Schijf 3	vanaf € 989.736		1,68%</a:t>
            </a:r>
          </a:p>
          <a:p>
            <a:pPr marL="0" indent="0">
              <a:buNone/>
            </a:pPr>
            <a:endParaRPr lang="nl-NL" dirty="0"/>
          </a:p>
          <a:p>
            <a:pPr marL="0" indent="0">
              <a:buNone/>
            </a:pPr>
            <a:r>
              <a:rPr lang="nl-NL" dirty="0"/>
              <a:t>Nagenoeg gelijk aan tarieven 2018!</a:t>
            </a:r>
          </a:p>
          <a:p>
            <a:pPr marL="0" indent="0">
              <a:buNone/>
            </a:pPr>
            <a:endParaRPr lang="nl-NL" dirty="0"/>
          </a:p>
        </p:txBody>
      </p:sp>
      <p:pic>
        <p:nvPicPr>
          <p:cNvPr id="6" name="Afbeelding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6655" y="5417568"/>
            <a:ext cx="2557345" cy="1440432"/>
          </a:xfrm>
          <a:prstGeom prst="rect">
            <a:avLst/>
          </a:prstGeom>
        </p:spPr>
      </p:pic>
    </p:spTree>
    <p:extLst>
      <p:ext uri="{BB962C8B-B14F-4D97-AF65-F5344CB8AC3E}">
        <p14:creationId xmlns:p14="http://schemas.microsoft.com/office/powerpoint/2010/main" val="12351559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4"/>
          </p:nvPr>
        </p:nvSpPr>
        <p:spPr/>
        <p:txBody>
          <a:bodyPr/>
          <a:lstStyle/>
          <a:p>
            <a:fld id="{B42D630B-382C-D045-8673-44F368E52E87}" type="slidenum">
              <a:rPr lang="nl-NL" smtClean="0">
                <a:latin typeface="Minion Pro"/>
                <a:cs typeface="Minion Pro"/>
              </a:rPr>
              <a:pPr/>
              <a:t>26</a:t>
            </a:fld>
            <a:endParaRPr lang="nl-NL" dirty="0">
              <a:latin typeface="Minion Pro"/>
              <a:cs typeface="Minion Pro"/>
            </a:endParaRPr>
          </a:p>
        </p:txBody>
      </p:sp>
      <p:sp>
        <p:nvSpPr>
          <p:cNvPr id="3" name="Titel 2"/>
          <p:cNvSpPr>
            <a:spLocks noGrp="1"/>
          </p:cNvSpPr>
          <p:nvPr>
            <p:ph type="title"/>
          </p:nvPr>
        </p:nvSpPr>
        <p:spPr/>
        <p:txBody>
          <a:bodyPr/>
          <a:lstStyle/>
          <a:p>
            <a:r>
              <a:rPr lang="nl-NL" dirty="0">
                <a:solidFill>
                  <a:schemeClr val="bg1">
                    <a:lumMod val="50000"/>
                  </a:schemeClr>
                </a:solidFill>
              </a:rPr>
              <a:t>Privé</a:t>
            </a:r>
            <a:br>
              <a:rPr lang="nl-NL" dirty="0">
                <a:solidFill>
                  <a:schemeClr val="bg1">
                    <a:lumMod val="50000"/>
                  </a:schemeClr>
                </a:solidFill>
              </a:rPr>
            </a:br>
            <a:r>
              <a:rPr lang="nl-NL" sz="2800" dirty="0">
                <a:solidFill>
                  <a:schemeClr val="bg1">
                    <a:lumMod val="50000"/>
                  </a:schemeClr>
                </a:solidFill>
              </a:rPr>
              <a:t>11. Fiets van de zaak vanaf 1 januari 2020</a:t>
            </a:r>
          </a:p>
        </p:txBody>
      </p:sp>
      <p:sp>
        <p:nvSpPr>
          <p:cNvPr id="4" name="Tijdelijke aanduiding voor tekst 3"/>
          <p:cNvSpPr>
            <a:spLocks noGrp="1"/>
          </p:cNvSpPr>
          <p:nvPr>
            <p:ph type="body" sz="quarter" idx="10"/>
          </p:nvPr>
        </p:nvSpPr>
        <p:spPr/>
        <p:txBody>
          <a:bodyPr/>
          <a:lstStyle/>
          <a:p>
            <a:pPr marL="0" indent="0">
              <a:buNone/>
            </a:pPr>
            <a:r>
              <a:rPr lang="nl-NL" dirty="0"/>
              <a:t>Bijtelling bij inkomen/loon in natura:</a:t>
            </a:r>
          </a:p>
          <a:p>
            <a:pPr marL="0" indent="0">
              <a:buNone/>
            </a:pPr>
            <a:endParaRPr lang="nl-NL" dirty="0"/>
          </a:p>
          <a:p>
            <a:pPr marL="0" indent="0">
              <a:buNone/>
            </a:pPr>
            <a:r>
              <a:rPr lang="nl-NL" dirty="0"/>
              <a:t>7% waarde fiets (conform consumentenadviesprijs)</a:t>
            </a:r>
          </a:p>
          <a:p>
            <a:pPr marL="0" indent="0">
              <a:buNone/>
            </a:pPr>
            <a:endParaRPr lang="nl-NL" dirty="0"/>
          </a:p>
          <a:p>
            <a:pPr marL="0" indent="0">
              <a:buNone/>
            </a:pPr>
            <a:r>
              <a:rPr lang="nl-NL" dirty="0"/>
              <a:t>Ook van toepassing op “speed </a:t>
            </a:r>
            <a:r>
              <a:rPr lang="nl-NL" dirty="0" err="1"/>
              <a:t>pedelec</a:t>
            </a:r>
            <a:r>
              <a:rPr lang="nl-NL" dirty="0"/>
              <a:t>”</a:t>
            </a:r>
          </a:p>
        </p:txBody>
      </p:sp>
      <p:pic>
        <p:nvPicPr>
          <p:cNvPr id="6" name="Afbeelding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6655" y="5417568"/>
            <a:ext cx="2557345" cy="1440432"/>
          </a:xfrm>
          <a:prstGeom prst="rect">
            <a:avLst/>
          </a:prstGeom>
        </p:spPr>
      </p:pic>
    </p:spTree>
    <p:extLst>
      <p:ext uri="{BB962C8B-B14F-4D97-AF65-F5344CB8AC3E}">
        <p14:creationId xmlns:p14="http://schemas.microsoft.com/office/powerpoint/2010/main" val="16881563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0">
              <a:schemeClr val="accent1">
                <a:lumMod val="45000"/>
                <a:lumOff val="55000"/>
              </a:schemeClr>
            </a:gs>
            <a:gs pos="19000">
              <a:schemeClr val="bg1"/>
            </a:gs>
            <a:gs pos="0">
              <a:srgbClr val="00ABBC"/>
            </a:gs>
          </a:gsLst>
          <a:lin ang="5400000" scaled="1"/>
          <a:tileRect/>
        </a:gradFill>
        <a:effectLst/>
      </p:bgPr>
    </p:bg>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4"/>
          </p:nvPr>
        </p:nvSpPr>
        <p:spPr/>
        <p:txBody>
          <a:bodyPr/>
          <a:lstStyle/>
          <a:p>
            <a:fld id="{B42D630B-382C-D045-8673-44F368E52E87}" type="slidenum">
              <a:rPr lang="nl-NL" smtClean="0">
                <a:latin typeface="Minion Pro"/>
                <a:cs typeface="Minion Pro"/>
              </a:rPr>
              <a:pPr/>
              <a:t>27</a:t>
            </a:fld>
            <a:endParaRPr lang="nl-NL" dirty="0">
              <a:latin typeface="Minion Pro"/>
              <a:cs typeface="Minion Pro"/>
            </a:endParaRPr>
          </a:p>
        </p:txBody>
      </p:sp>
      <p:sp>
        <p:nvSpPr>
          <p:cNvPr id="3" name="Titel 2"/>
          <p:cNvSpPr>
            <a:spLocks noGrp="1"/>
          </p:cNvSpPr>
          <p:nvPr>
            <p:ph type="title"/>
          </p:nvPr>
        </p:nvSpPr>
        <p:spPr/>
        <p:txBody>
          <a:bodyPr/>
          <a:lstStyle/>
          <a:p>
            <a:r>
              <a:rPr lang="nl-NL" dirty="0">
                <a:solidFill>
                  <a:schemeClr val="bg1">
                    <a:lumMod val="50000"/>
                  </a:schemeClr>
                </a:solidFill>
              </a:rPr>
              <a:t>Praktijkcasus Fred Forel BV</a:t>
            </a:r>
          </a:p>
        </p:txBody>
      </p:sp>
      <p:sp>
        <p:nvSpPr>
          <p:cNvPr id="4" name="Tijdelijke aanduiding voor tekst 3"/>
          <p:cNvSpPr>
            <a:spLocks noGrp="1"/>
          </p:cNvSpPr>
          <p:nvPr>
            <p:ph type="body" sz="quarter" idx="10"/>
          </p:nvPr>
        </p:nvSpPr>
        <p:spPr>
          <a:xfrm>
            <a:off x="898071" y="1919111"/>
            <a:ext cx="7356930" cy="3575915"/>
          </a:xfrm>
        </p:spPr>
        <p:txBody>
          <a:bodyPr>
            <a:normAutofit fontScale="92500" lnSpcReduction="20000"/>
          </a:bodyPr>
          <a:lstStyle/>
          <a:p>
            <a:pPr>
              <a:buAutoNum type="arabicPeriod"/>
            </a:pPr>
            <a:r>
              <a:rPr lang="nl-NL" b="1" dirty="0"/>
              <a:t>Nadelig effect beperking afschrijving</a:t>
            </a:r>
          </a:p>
          <a:p>
            <a:pPr marL="0" indent="0">
              <a:buNone/>
            </a:pPr>
            <a:endParaRPr lang="nl-NL" dirty="0"/>
          </a:p>
          <a:p>
            <a:pPr marL="0" indent="0">
              <a:buNone/>
            </a:pPr>
            <a:r>
              <a:rPr lang="nl-NL" dirty="0"/>
              <a:t>BV</a:t>
            </a:r>
          </a:p>
          <a:p>
            <a:pPr marL="0" indent="0">
              <a:buNone/>
            </a:pPr>
            <a:r>
              <a:rPr lang="nl-NL" dirty="0"/>
              <a:t>Bedrijfspand BV</a:t>
            </a:r>
          </a:p>
          <a:p>
            <a:pPr marL="0" indent="0">
              <a:buNone/>
            </a:pPr>
            <a:endParaRPr lang="nl-NL" dirty="0"/>
          </a:p>
          <a:p>
            <a:pPr marL="0" indent="0">
              <a:buNone/>
              <a:tabLst>
                <a:tab pos="3321050" algn="l"/>
              </a:tabLst>
            </a:pPr>
            <a:r>
              <a:rPr lang="nl-NL" dirty="0"/>
              <a:t>Historische aanschafprijs (2008)	€ 	2.000.000</a:t>
            </a:r>
          </a:p>
          <a:p>
            <a:pPr marL="0" indent="0">
              <a:buNone/>
              <a:tabLst>
                <a:tab pos="3321050" algn="l"/>
              </a:tabLst>
            </a:pPr>
            <a:r>
              <a:rPr lang="nl-NL" dirty="0"/>
              <a:t>WOZ waarde (2018)	-	1.700.000</a:t>
            </a:r>
          </a:p>
          <a:p>
            <a:pPr marL="0" indent="0">
              <a:buNone/>
              <a:tabLst>
                <a:tab pos="3321050" algn="l"/>
              </a:tabLst>
            </a:pPr>
            <a:r>
              <a:rPr lang="nl-NL" dirty="0"/>
              <a:t>Boekwaarde (2018)	-	1.466.670</a:t>
            </a:r>
          </a:p>
          <a:p>
            <a:pPr marL="0" indent="0" defTabSz="838200">
              <a:buNone/>
              <a:tabLst>
                <a:tab pos="3321050" algn="l"/>
                <a:tab pos="3675063" algn="l"/>
                <a:tab pos="4838700" algn="l"/>
              </a:tabLst>
            </a:pPr>
            <a:r>
              <a:rPr lang="nl-NL" dirty="0"/>
              <a:t>Afschrijving p.j.	-	      53.333		(30 jaar v.a. 2008)</a:t>
            </a:r>
          </a:p>
          <a:p>
            <a:pPr marL="0" indent="0">
              <a:buNone/>
            </a:pPr>
            <a:endParaRPr lang="nl-NL" dirty="0"/>
          </a:p>
          <a:p>
            <a:pPr marL="0" indent="0">
              <a:buNone/>
            </a:pPr>
            <a:r>
              <a:rPr lang="nl-NL" dirty="0"/>
              <a:t>Resultaten	€ 50.000 p.j. voor belasting (VPB)</a:t>
            </a:r>
          </a:p>
        </p:txBody>
      </p:sp>
      <p:pic>
        <p:nvPicPr>
          <p:cNvPr id="6" name="Afbeelding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6655" y="5417568"/>
            <a:ext cx="2557345" cy="1440432"/>
          </a:xfrm>
          <a:prstGeom prst="rect">
            <a:avLst/>
          </a:prstGeom>
        </p:spPr>
      </p:pic>
    </p:spTree>
    <p:extLst>
      <p:ext uri="{BB962C8B-B14F-4D97-AF65-F5344CB8AC3E}">
        <p14:creationId xmlns:p14="http://schemas.microsoft.com/office/powerpoint/2010/main" val="37704882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4"/>
          </p:nvPr>
        </p:nvSpPr>
        <p:spPr/>
        <p:txBody>
          <a:bodyPr/>
          <a:lstStyle/>
          <a:p>
            <a:fld id="{B42D630B-382C-D045-8673-44F368E52E87}" type="slidenum">
              <a:rPr lang="nl-NL" smtClean="0">
                <a:latin typeface="Minion Pro"/>
                <a:cs typeface="Minion Pro"/>
              </a:rPr>
              <a:pPr/>
              <a:t>28</a:t>
            </a:fld>
            <a:endParaRPr lang="nl-NL" dirty="0">
              <a:latin typeface="Minion Pro"/>
              <a:cs typeface="Minion Pro"/>
            </a:endParaRPr>
          </a:p>
        </p:txBody>
      </p:sp>
      <p:sp>
        <p:nvSpPr>
          <p:cNvPr id="3" name="Titel 2"/>
          <p:cNvSpPr>
            <a:spLocks noGrp="1"/>
          </p:cNvSpPr>
          <p:nvPr>
            <p:ph type="title"/>
          </p:nvPr>
        </p:nvSpPr>
        <p:spPr/>
        <p:txBody>
          <a:bodyPr>
            <a:normAutofit fontScale="90000"/>
          </a:bodyPr>
          <a:lstStyle/>
          <a:p>
            <a:br>
              <a:rPr lang="nl-NL" dirty="0"/>
            </a:br>
            <a:r>
              <a:rPr lang="nl-NL" sz="4400" dirty="0">
                <a:solidFill>
                  <a:schemeClr val="bg1">
                    <a:lumMod val="50000"/>
                  </a:schemeClr>
                </a:solidFill>
              </a:rPr>
              <a:t>Praktijkcasus Fred Forel BV</a:t>
            </a:r>
            <a:br>
              <a:rPr lang="nl-NL" dirty="0"/>
            </a:br>
            <a:endParaRPr lang="nl-NL" dirty="0"/>
          </a:p>
        </p:txBody>
      </p:sp>
      <p:sp>
        <p:nvSpPr>
          <p:cNvPr id="4" name="Tijdelijke aanduiding voor tekst 3"/>
          <p:cNvSpPr>
            <a:spLocks noGrp="1"/>
          </p:cNvSpPr>
          <p:nvPr>
            <p:ph type="body" sz="quarter" idx="10"/>
          </p:nvPr>
        </p:nvSpPr>
        <p:spPr>
          <a:xfrm>
            <a:off x="898070" y="1919111"/>
            <a:ext cx="7761297" cy="3230739"/>
          </a:xfrm>
        </p:spPr>
        <p:txBody>
          <a:bodyPr>
            <a:normAutofit fontScale="92500" lnSpcReduction="10000"/>
          </a:bodyPr>
          <a:lstStyle/>
          <a:p>
            <a:pPr marL="0" indent="0">
              <a:buNone/>
            </a:pPr>
            <a:r>
              <a:rPr lang="nl-NL" dirty="0"/>
              <a:t>		</a:t>
            </a:r>
            <a:r>
              <a:rPr lang="nl-NL" b="1" dirty="0"/>
              <a:t>Huidige wetgeving			2023 wetgeving</a:t>
            </a:r>
            <a:br>
              <a:rPr lang="nl-NL" dirty="0"/>
            </a:br>
            <a:endParaRPr lang="nl-NL" dirty="0"/>
          </a:p>
          <a:p>
            <a:pPr marL="0" indent="0">
              <a:buNone/>
            </a:pPr>
            <a:r>
              <a:rPr lang="nl-NL" dirty="0"/>
              <a:t>Te betalen VPB 	€ 50.000 x 20% = € 10.000	€ 103.333 x 16,5% = € 16.533</a:t>
            </a:r>
          </a:p>
          <a:p>
            <a:pPr marL="0" indent="0">
              <a:buNone/>
            </a:pPr>
            <a:endParaRPr lang="nl-NL" dirty="0"/>
          </a:p>
          <a:p>
            <a:pPr marL="0" indent="0">
              <a:buNone/>
            </a:pPr>
            <a:r>
              <a:rPr lang="nl-NL" dirty="0"/>
              <a:t>		nadelig verschil p.j.		€ 6.533</a:t>
            </a:r>
            <a:br>
              <a:rPr lang="nl-NL" dirty="0"/>
            </a:br>
            <a:r>
              <a:rPr lang="nl-NL" dirty="0"/>
              <a:t>		gedurende resterende</a:t>
            </a:r>
            <a:br>
              <a:rPr lang="nl-NL" dirty="0"/>
            </a:br>
            <a:r>
              <a:rPr lang="nl-NL" dirty="0"/>
              <a:t>		afschrijvingsperiode</a:t>
            </a:r>
            <a:br>
              <a:rPr lang="nl-NL" dirty="0"/>
            </a:br>
            <a:r>
              <a:rPr lang="nl-NL" dirty="0"/>
              <a:t>		(2023 – 2038) 15x € 6.533	€ 98.000</a:t>
            </a:r>
            <a:br>
              <a:rPr lang="nl-NL" dirty="0"/>
            </a:br>
            <a:r>
              <a:rPr lang="nl-NL" dirty="0"/>
              <a:t>		af: a-b claim (26,9%)		</a:t>
            </a:r>
            <a:r>
              <a:rPr lang="nl-NL" u="sng" dirty="0"/>
              <a:t>-  27.930</a:t>
            </a:r>
            <a:r>
              <a:rPr lang="nl-NL" dirty="0"/>
              <a:t>	</a:t>
            </a:r>
          </a:p>
          <a:p>
            <a:pPr marL="0" indent="0">
              <a:buNone/>
            </a:pPr>
            <a:r>
              <a:rPr lang="nl-NL" dirty="0"/>
              <a:t>		minder netto privé waarde	€ 70.070</a:t>
            </a:r>
          </a:p>
          <a:p>
            <a:pPr marL="0" indent="0">
              <a:buNone/>
            </a:pPr>
            <a:r>
              <a:rPr lang="nl-NL" dirty="0"/>
              <a:t>	</a:t>
            </a:r>
          </a:p>
          <a:p>
            <a:pPr marL="0" indent="0">
              <a:buNone/>
            </a:pPr>
            <a:endParaRPr lang="nl-NL" dirty="0"/>
          </a:p>
        </p:txBody>
      </p:sp>
      <p:pic>
        <p:nvPicPr>
          <p:cNvPr id="6" name="Afbeelding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6655" y="5417568"/>
            <a:ext cx="2557345" cy="1440432"/>
          </a:xfrm>
          <a:prstGeom prst="rect">
            <a:avLst/>
          </a:prstGeom>
        </p:spPr>
      </p:pic>
    </p:spTree>
    <p:extLst>
      <p:ext uri="{BB962C8B-B14F-4D97-AF65-F5344CB8AC3E}">
        <p14:creationId xmlns:p14="http://schemas.microsoft.com/office/powerpoint/2010/main" val="41037620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4"/>
          </p:nvPr>
        </p:nvSpPr>
        <p:spPr/>
        <p:txBody>
          <a:bodyPr/>
          <a:lstStyle/>
          <a:p>
            <a:fld id="{B42D630B-382C-D045-8673-44F368E52E87}" type="slidenum">
              <a:rPr lang="nl-NL" smtClean="0">
                <a:latin typeface="Minion Pro"/>
                <a:cs typeface="Minion Pro"/>
              </a:rPr>
              <a:pPr/>
              <a:t>29</a:t>
            </a:fld>
            <a:endParaRPr lang="nl-NL" dirty="0">
              <a:latin typeface="Minion Pro"/>
              <a:cs typeface="Minion Pro"/>
            </a:endParaRPr>
          </a:p>
        </p:txBody>
      </p:sp>
      <p:sp>
        <p:nvSpPr>
          <p:cNvPr id="3" name="Titel 2"/>
          <p:cNvSpPr>
            <a:spLocks noGrp="1"/>
          </p:cNvSpPr>
          <p:nvPr>
            <p:ph type="title"/>
          </p:nvPr>
        </p:nvSpPr>
        <p:spPr/>
        <p:txBody>
          <a:bodyPr/>
          <a:lstStyle/>
          <a:p>
            <a:r>
              <a:rPr lang="nl-NL" dirty="0">
                <a:solidFill>
                  <a:schemeClr val="bg1">
                    <a:lumMod val="50000"/>
                  </a:schemeClr>
                </a:solidFill>
              </a:rPr>
              <a:t>Praktijkcasus Fred Forel BV</a:t>
            </a:r>
          </a:p>
        </p:txBody>
      </p:sp>
      <p:sp>
        <p:nvSpPr>
          <p:cNvPr id="4" name="Tijdelijke aanduiding voor tekst 3"/>
          <p:cNvSpPr>
            <a:spLocks noGrp="1"/>
          </p:cNvSpPr>
          <p:nvPr>
            <p:ph type="body" sz="quarter" idx="10"/>
          </p:nvPr>
        </p:nvSpPr>
        <p:spPr/>
        <p:txBody>
          <a:bodyPr/>
          <a:lstStyle/>
          <a:p>
            <a:pPr marL="0" indent="0">
              <a:buNone/>
            </a:pPr>
            <a:r>
              <a:rPr lang="nl-NL" b="1" dirty="0"/>
              <a:t>2.	Nadelig effect beperking voorwaartse verliesverrekening B.V.</a:t>
            </a:r>
          </a:p>
          <a:p>
            <a:pPr marL="0" indent="0">
              <a:buNone/>
            </a:pPr>
            <a:endParaRPr lang="nl-NL" dirty="0"/>
          </a:p>
          <a:p>
            <a:pPr marL="0" indent="0">
              <a:buNone/>
              <a:tabLst>
                <a:tab pos="896938" algn="l"/>
                <a:tab pos="1165225" algn="l"/>
              </a:tabLst>
            </a:pPr>
            <a:r>
              <a:rPr lang="nl-NL" dirty="0"/>
              <a:t>Stel:	-	eenmalig in 2023 een verlies van € 500.000</a:t>
            </a:r>
          </a:p>
          <a:p>
            <a:pPr marL="0" indent="0">
              <a:buNone/>
              <a:tabLst>
                <a:tab pos="896938" algn="l"/>
                <a:tab pos="1165225" algn="l"/>
              </a:tabLst>
            </a:pPr>
            <a:r>
              <a:rPr lang="nl-NL" dirty="0"/>
              <a:t>	-	Eigen vermogen BV </a:t>
            </a:r>
            <a:r>
              <a:rPr lang="nl-NL" dirty="0" err="1"/>
              <a:t>ult</a:t>
            </a:r>
            <a:r>
              <a:rPr lang="nl-NL" dirty="0"/>
              <a:t>. 2022</a:t>
            </a:r>
            <a:br>
              <a:rPr lang="nl-NL" dirty="0"/>
            </a:br>
            <a:r>
              <a:rPr lang="nl-NL" dirty="0"/>
              <a:t>		Gestort kapitaal			€   18.000</a:t>
            </a:r>
            <a:br>
              <a:rPr lang="nl-NL" dirty="0"/>
            </a:br>
            <a:r>
              <a:rPr lang="nl-NL" dirty="0"/>
              <a:t>		Winstreserves t/m 2022		</a:t>
            </a:r>
            <a:r>
              <a:rPr lang="nl-NL" u="sng" dirty="0"/>
              <a:t>-  750.000</a:t>
            </a:r>
          </a:p>
          <a:p>
            <a:pPr marL="0" indent="0">
              <a:buNone/>
              <a:tabLst>
                <a:tab pos="896938" algn="l"/>
                <a:tab pos="1165225" algn="l"/>
              </a:tabLst>
            </a:pPr>
            <a:r>
              <a:rPr lang="nl-NL" dirty="0"/>
              <a:t>						€ 768.000</a:t>
            </a:r>
          </a:p>
        </p:txBody>
      </p:sp>
      <p:pic>
        <p:nvPicPr>
          <p:cNvPr id="6" name="Afbeelding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6655" y="5417568"/>
            <a:ext cx="2557345" cy="1440432"/>
          </a:xfrm>
          <a:prstGeom prst="rect">
            <a:avLst/>
          </a:prstGeom>
        </p:spPr>
      </p:pic>
    </p:spTree>
    <p:extLst>
      <p:ext uri="{BB962C8B-B14F-4D97-AF65-F5344CB8AC3E}">
        <p14:creationId xmlns:p14="http://schemas.microsoft.com/office/powerpoint/2010/main" val="3262260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4"/>
          </p:nvPr>
        </p:nvSpPr>
        <p:spPr/>
        <p:txBody>
          <a:bodyPr/>
          <a:lstStyle/>
          <a:p>
            <a:fld id="{B42D630B-382C-D045-8673-44F368E52E87}" type="slidenum">
              <a:rPr lang="nl-NL" smtClean="0">
                <a:latin typeface="Minion Pro"/>
                <a:cs typeface="Minion Pro"/>
              </a:rPr>
              <a:pPr/>
              <a:t>3</a:t>
            </a:fld>
            <a:endParaRPr lang="nl-NL" dirty="0">
              <a:latin typeface="Minion Pro"/>
              <a:cs typeface="Minion Pro"/>
            </a:endParaRPr>
          </a:p>
        </p:txBody>
      </p:sp>
      <p:sp>
        <p:nvSpPr>
          <p:cNvPr id="3" name="Titel 2"/>
          <p:cNvSpPr>
            <a:spLocks noGrp="1"/>
          </p:cNvSpPr>
          <p:nvPr>
            <p:ph type="title"/>
          </p:nvPr>
        </p:nvSpPr>
        <p:spPr/>
        <p:txBody>
          <a:bodyPr>
            <a:normAutofit fontScale="90000"/>
          </a:bodyPr>
          <a:lstStyle/>
          <a:p>
            <a:r>
              <a:rPr lang="nl-NL" dirty="0">
                <a:solidFill>
                  <a:schemeClr val="bg1">
                    <a:lumMod val="50000"/>
                  </a:schemeClr>
                </a:solidFill>
              </a:rPr>
              <a:t>Inhoudsopgave Belastingplan 2019</a:t>
            </a:r>
          </a:p>
        </p:txBody>
      </p:sp>
      <p:sp>
        <p:nvSpPr>
          <p:cNvPr id="4" name="Tijdelijke aanduiding voor tekst 3"/>
          <p:cNvSpPr>
            <a:spLocks noGrp="1"/>
          </p:cNvSpPr>
          <p:nvPr>
            <p:ph type="body" sz="quarter" idx="10"/>
          </p:nvPr>
        </p:nvSpPr>
        <p:spPr>
          <a:xfrm>
            <a:off x="898071" y="1537232"/>
            <a:ext cx="7356930" cy="3230739"/>
          </a:xfrm>
        </p:spPr>
        <p:txBody>
          <a:bodyPr/>
          <a:lstStyle/>
          <a:p>
            <a:pPr marL="0" indent="0">
              <a:buNone/>
            </a:pPr>
            <a:r>
              <a:rPr lang="nl-NL" sz="1800" dirty="0">
                <a:solidFill>
                  <a:schemeClr val="bg1">
                    <a:lumMod val="65000"/>
                  </a:schemeClr>
                </a:solidFill>
                <a:latin typeface="Minion Pro"/>
              </a:rPr>
              <a:t>Privé</a:t>
            </a:r>
          </a:p>
          <a:p>
            <a:pPr marL="449263" indent="-449263">
              <a:buAutoNum type="arabicPeriod" startAt="8"/>
            </a:pPr>
            <a:r>
              <a:rPr lang="nl-NL" sz="1600" dirty="0"/>
              <a:t>Tariefswijzigingen IB</a:t>
            </a:r>
            <a:br>
              <a:rPr lang="nl-NL" sz="1600" dirty="0"/>
            </a:br>
            <a:r>
              <a:rPr lang="nl-NL" sz="1600" dirty="0"/>
              <a:t>+ beperking percentage aftrekposten</a:t>
            </a:r>
          </a:p>
          <a:p>
            <a:pPr marL="449263" indent="-449263">
              <a:buAutoNum type="arabicPeriod" startAt="8"/>
            </a:pPr>
            <a:r>
              <a:rPr lang="nl-NL" sz="1600" dirty="0"/>
              <a:t>Eigen woning</a:t>
            </a:r>
          </a:p>
          <a:p>
            <a:pPr marL="449263" indent="-449263">
              <a:buAutoNum type="arabicPeriod" startAt="8"/>
            </a:pPr>
            <a:r>
              <a:rPr lang="nl-NL" sz="1600" dirty="0"/>
              <a:t>Box 3</a:t>
            </a:r>
          </a:p>
          <a:p>
            <a:pPr marL="0" indent="0">
              <a:buNone/>
            </a:pPr>
            <a:endParaRPr lang="nl-NL" sz="1600" dirty="0"/>
          </a:p>
          <a:p>
            <a:pPr marL="0" indent="0">
              <a:buNone/>
            </a:pPr>
            <a:r>
              <a:rPr lang="nl-NL" sz="1800" dirty="0">
                <a:solidFill>
                  <a:schemeClr val="bg1">
                    <a:lumMod val="65000"/>
                  </a:schemeClr>
                </a:solidFill>
                <a:latin typeface="Minion Pro"/>
              </a:rPr>
              <a:t>Praktijkcasus Fred Forel</a:t>
            </a:r>
          </a:p>
          <a:p>
            <a:pPr marL="0" indent="0">
              <a:buNone/>
            </a:pPr>
            <a:endParaRPr lang="nl-NL" sz="1800" dirty="0">
              <a:solidFill>
                <a:schemeClr val="bg1">
                  <a:lumMod val="65000"/>
                </a:schemeClr>
              </a:solidFill>
              <a:latin typeface="Minion Pro"/>
            </a:endParaRPr>
          </a:p>
          <a:p>
            <a:pPr marL="0" indent="0">
              <a:buNone/>
            </a:pPr>
            <a:r>
              <a:rPr lang="nl-NL" sz="1800" dirty="0">
                <a:solidFill>
                  <a:schemeClr val="bg1">
                    <a:lumMod val="65000"/>
                  </a:schemeClr>
                </a:solidFill>
                <a:latin typeface="Minion Pro"/>
              </a:rPr>
              <a:t>Wensenlijst</a:t>
            </a:r>
          </a:p>
        </p:txBody>
      </p:sp>
      <p:pic>
        <p:nvPicPr>
          <p:cNvPr id="6" name="Afbeelding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6655" y="5417568"/>
            <a:ext cx="2557345" cy="1440432"/>
          </a:xfrm>
          <a:prstGeom prst="rect">
            <a:avLst/>
          </a:prstGeom>
        </p:spPr>
      </p:pic>
    </p:spTree>
    <p:extLst>
      <p:ext uri="{BB962C8B-B14F-4D97-AF65-F5344CB8AC3E}">
        <p14:creationId xmlns:p14="http://schemas.microsoft.com/office/powerpoint/2010/main" val="24654808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4"/>
          </p:nvPr>
        </p:nvSpPr>
        <p:spPr/>
        <p:txBody>
          <a:bodyPr/>
          <a:lstStyle/>
          <a:p>
            <a:fld id="{B42D630B-382C-D045-8673-44F368E52E87}" type="slidenum">
              <a:rPr lang="nl-NL" smtClean="0">
                <a:latin typeface="Minion Pro"/>
                <a:cs typeface="Minion Pro"/>
              </a:rPr>
              <a:pPr/>
              <a:t>30</a:t>
            </a:fld>
            <a:endParaRPr lang="nl-NL" dirty="0">
              <a:latin typeface="Minion Pro"/>
              <a:cs typeface="Minion Pro"/>
            </a:endParaRPr>
          </a:p>
        </p:txBody>
      </p:sp>
      <p:sp>
        <p:nvSpPr>
          <p:cNvPr id="3" name="Titel 2"/>
          <p:cNvSpPr>
            <a:spLocks noGrp="1"/>
          </p:cNvSpPr>
          <p:nvPr>
            <p:ph type="title"/>
          </p:nvPr>
        </p:nvSpPr>
        <p:spPr/>
        <p:txBody>
          <a:bodyPr/>
          <a:lstStyle/>
          <a:p>
            <a:r>
              <a:rPr lang="nl-NL" dirty="0">
                <a:solidFill>
                  <a:schemeClr val="bg1">
                    <a:lumMod val="50000"/>
                  </a:schemeClr>
                </a:solidFill>
              </a:rPr>
              <a:t>Praktijkcasus Fred Forel BV</a:t>
            </a:r>
          </a:p>
        </p:txBody>
      </p:sp>
      <p:sp>
        <p:nvSpPr>
          <p:cNvPr id="4" name="Tijdelijke aanduiding voor tekst 3"/>
          <p:cNvSpPr>
            <a:spLocks noGrp="1"/>
          </p:cNvSpPr>
          <p:nvPr>
            <p:ph type="body" sz="quarter" idx="10"/>
          </p:nvPr>
        </p:nvSpPr>
        <p:spPr>
          <a:xfrm>
            <a:off x="898070" y="1919111"/>
            <a:ext cx="7840487" cy="3403097"/>
          </a:xfrm>
        </p:spPr>
        <p:txBody>
          <a:bodyPr>
            <a:normAutofit fontScale="92500" lnSpcReduction="10000"/>
          </a:bodyPr>
          <a:lstStyle/>
          <a:p>
            <a:pPr marL="0" indent="0">
              <a:buNone/>
            </a:pPr>
            <a:r>
              <a:rPr lang="nl-NL" dirty="0"/>
              <a:t>			</a:t>
            </a:r>
            <a:r>
              <a:rPr lang="nl-NL" b="1" dirty="0"/>
              <a:t>Huidige wetgeving		Wetgeving 2023</a:t>
            </a:r>
          </a:p>
          <a:p>
            <a:pPr marL="0" indent="0">
              <a:buNone/>
            </a:pPr>
            <a:r>
              <a:rPr lang="nl-NL" dirty="0"/>
              <a:t>			€			€</a:t>
            </a:r>
          </a:p>
          <a:p>
            <a:pPr marL="0" indent="0">
              <a:buNone/>
            </a:pPr>
            <a:r>
              <a:rPr lang="nl-NL" dirty="0"/>
              <a:t>Winstreserves t/m 2022	750.000			750.000</a:t>
            </a:r>
          </a:p>
          <a:p>
            <a:pPr marL="0" indent="0">
              <a:buNone/>
            </a:pPr>
            <a:r>
              <a:rPr lang="nl-NL" dirty="0"/>
              <a:t>Af: verlies 20023         -	500.000		            -	500.000</a:t>
            </a:r>
          </a:p>
          <a:p>
            <a:pPr marL="0" indent="0">
              <a:buNone/>
            </a:pPr>
            <a:r>
              <a:rPr lang="nl-NL" dirty="0"/>
              <a:t>Bij: actieve latentie		</a:t>
            </a:r>
            <a:r>
              <a:rPr lang="nl-NL" u="sng" dirty="0"/>
              <a:t>100.000</a:t>
            </a:r>
            <a:r>
              <a:rPr lang="nl-NL" dirty="0"/>
              <a:t>			</a:t>
            </a:r>
            <a:r>
              <a:rPr lang="nl-NL" u="sng" dirty="0"/>
              <a:t>  56.000</a:t>
            </a:r>
            <a:r>
              <a:rPr lang="nl-NL" dirty="0"/>
              <a:t>		</a:t>
            </a:r>
          </a:p>
          <a:p>
            <a:pPr marL="0" indent="0">
              <a:buNone/>
            </a:pPr>
            <a:r>
              <a:rPr lang="nl-NL" dirty="0"/>
              <a:t>Waarde BV		350.000			306.000</a:t>
            </a:r>
          </a:p>
          <a:p>
            <a:pPr marL="0" indent="0">
              <a:buNone/>
            </a:pPr>
            <a:r>
              <a:rPr lang="nl-NL" dirty="0"/>
              <a:t>Af: </a:t>
            </a:r>
            <a:r>
              <a:rPr lang="nl-NL" dirty="0" err="1"/>
              <a:t>ab</a:t>
            </a:r>
            <a:r>
              <a:rPr lang="nl-NL" dirty="0"/>
              <a:t> claim		</a:t>
            </a:r>
            <a:r>
              <a:rPr lang="nl-NL" u="sng" dirty="0"/>
              <a:t>  87.500</a:t>
            </a:r>
            <a:r>
              <a:rPr lang="nl-NL" dirty="0"/>
              <a:t>			</a:t>
            </a:r>
            <a:r>
              <a:rPr lang="nl-NL" u="sng" dirty="0"/>
              <a:t>  82.314</a:t>
            </a:r>
          </a:p>
          <a:p>
            <a:pPr marL="0" indent="0">
              <a:buNone/>
            </a:pPr>
            <a:r>
              <a:rPr lang="nl-NL" dirty="0"/>
              <a:t>			262.500			223.686</a:t>
            </a:r>
          </a:p>
          <a:p>
            <a:pPr marL="0" indent="0">
              <a:buNone/>
            </a:pPr>
            <a:endParaRPr lang="nl-NL" dirty="0"/>
          </a:p>
          <a:p>
            <a:pPr marL="0" indent="0">
              <a:buNone/>
            </a:pPr>
            <a:r>
              <a:rPr lang="nl-NL" dirty="0"/>
              <a:t>Nadeel netto privé		€ 38.814</a:t>
            </a:r>
          </a:p>
        </p:txBody>
      </p:sp>
      <p:pic>
        <p:nvPicPr>
          <p:cNvPr id="6" name="Afbeelding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6655" y="5417568"/>
            <a:ext cx="2557345" cy="1440432"/>
          </a:xfrm>
          <a:prstGeom prst="rect">
            <a:avLst/>
          </a:prstGeom>
        </p:spPr>
      </p:pic>
    </p:spTree>
    <p:extLst>
      <p:ext uri="{BB962C8B-B14F-4D97-AF65-F5344CB8AC3E}">
        <p14:creationId xmlns:p14="http://schemas.microsoft.com/office/powerpoint/2010/main" val="33500545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4"/>
          </p:nvPr>
        </p:nvSpPr>
        <p:spPr/>
        <p:txBody>
          <a:bodyPr/>
          <a:lstStyle/>
          <a:p>
            <a:fld id="{B42D630B-382C-D045-8673-44F368E52E87}" type="slidenum">
              <a:rPr lang="nl-NL" smtClean="0">
                <a:latin typeface="Minion Pro"/>
                <a:cs typeface="Minion Pro"/>
              </a:rPr>
              <a:pPr/>
              <a:t>31</a:t>
            </a:fld>
            <a:endParaRPr lang="nl-NL" dirty="0">
              <a:latin typeface="Minion Pro"/>
              <a:cs typeface="Minion Pro"/>
            </a:endParaRPr>
          </a:p>
        </p:txBody>
      </p:sp>
      <p:sp>
        <p:nvSpPr>
          <p:cNvPr id="3" name="Titel 2"/>
          <p:cNvSpPr>
            <a:spLocks noGrp="1"/>
          </p:cNvSpPr>
          <p:nvPr>
            <p:ph type="title"/>
          </p:nvPr>
        </p:nvSpPr>
        <p:spPr/>
        <p:txBody>
          <a:bodyPr/>
          <a:lstStyle/>
          <a:p>
            <a:r>
              <a:rPr lang="nl-NL" dirty="0">
                <a:solidFill>
                  <a:schemeClr val="bg1">
                    <a:lumMod val="50000"/>
                  </a:schemeClr>
                </a:solidFill>
              </a:rPr>
              <a:t>Praktijkcasus Fred Forel privé</a:t>
            </a:r>
          </a:p>
        </p:txBody>
      </p:sp>
      <p:sp>
        <p:nvSpPr>
          <p:cNvPr id="4" name="Tijdelijke aanduiding voor tekst 3"/>
          <p:cNvSpPr>
            <a:spLocks noGrp="1"/>
          </p:cNvSpPr>
          <p:nvPr>
            <p:ph type="body" sz="quarter" idx="10"/>
          </p:nvPr>
        </p:nvSpPr>
        <p:spPr>
          <a:xfrm>
            <a:off x="898071" y="1464077"/>
            <a:ext cx="7356930" cy="4223256"/>
          </a:xfrm>
        </p:spPr>
        <p:txBody>
          <a:bodyPr>
            <a:noAutofit/>
          </a:bodyPr>
          <a:lstStyle/>
          <a:p>
            <a:pPr marL="0" indent="0">
              <a:buNone/>
            </a:pPr>
            <a:r>
              <a:rPr lang="nl-NL" sz="1600" b="1" dirty="0"/>
              <a:t>3.	Verhoging gecombineerde belastingdruk </a:t>
            </a:r>
            <a:r>
              <a:rPr lang="nl-NL" sz="1600" b="1" dirty="0" err="1"/>
              <a:t>ab</a:t>
            </a:r>
            <a:r>
              <a:rPr lang="nl-NL" sz="1600" b="1" dirty="0"/>
              <a:t> (box 2 ) + erfbelasting</a:t>
            </a:r>
            <a:br>
              <a:rPr lang="nl-NL" sz="1600" b="1" dirty="0"/>
            </a:br>
            <a:br>
              <a:rPr lang="nl-NL" sz="1600" b="1" dirty="0"/>
            </a:br>
            <a:r>
              <a:rPr lang="nl-NL" sz="1600" dirty="0"/>
              <a:t>Stel: 	overlijden Fred Forel </a:t>
            </a:r>
            <a:r>
              <a:rPr lang="nl-NL" sz="1600" dirty="0" err="1"/>
              <a:t>ult</a:t>
            </a:r>
            <a:r>
              <a:rPr lang="nl-NL" sz="1600" dirty="0"/>
              <a:t>. 2023 + geen fiscale faciliteiten vanwege 	beleggingsvermogen</a:t>
            </a:r>
          </a:p>
          <a:p>
            <a:pPr marL="0" indent="0">
              <a:buNone/>
              <a:tabLst>
                <a:tab pos="1974850" algn="l"/>
                <a:tab pos="2328863" algn="l"/>
              </a:tabLst>
            </a:pPr>
            <a:r>
              <a:rPr lang="nl-NL" sz="1600" dirty="0"/>
              <a:t>		</a:t>
            </a:r>
            <a:r>
              <a:rPr lang="nl-NL" sz="1600" b="1" dirty="0"/>
              <a:t>Huidige wetgeving	Wetgeving 2023</a:t>
            </a:r>
          </a:p>
          <a:p>
            <a:pPr marL="0" indent="0">
              <a:buNone/>
              <a:tabLst>
                <a:tab pos="1974850" algn="l"/>
                <a:tab pos="2328863" algn="l"/>
              </a:tabLst>
            </a:pPr>
            <a:r>
              <a:rPr lang="nl-NL" sz="1600" dirty="0" err="1"/>
              <a:t>A-b</a:t>
            </a:r>
            <a:r>
              <a:rPr lang="nl-NL" sz="1600" dirty="0"/>
              <a:t> claim		25%			26,9%</a:t>
            </a:r>
          </a:p>
          <a:p>
            <a:pPr marL="0" indent="0">
              <a:buNone/>
              <a:tabLst>
                <a:tab pos="1974850" algn="l"/>
                <a:tab pos="2328863" algn="l"/>
              </a:tabLst>
            </a:pPr>
            <a:r>
              <a:rPr lang="nl-NL" sz="1600" dirty="0"/>
              <a:t>Erfbelasting (max.)		</a:t>
            </a:r>
            <a:r>
              <a:rPr lang="nl-NL" sz="1600" u="sng" dirty="0"/>
              <a:t>20%</a:t>
            </a:r>
            <a:r>
              <a:rPr lang="nl-NL" sz="1600" dirty="0"/>
              <a:t>			</a:t>
            </a:r>
            <a:r>
              <a:rPr lang="nl-NL" sz="1600" u="sng" dirty="0"/>
              <a:t>20,0%</a:t>
            </a:r>
          </a:p>
          <a:p>
            <a:pPr marL="0" indent="0">
              <a:buNone/>
              <a:tabLst>
                <a:tab pos="1974850" algn="l"/>
                <a:tab pos="2328863" algn="l"/>
              </a:tabLst>
            </a:pPr>
            <a:r>
              <a:rPr lang="nl-NL" sz="1600" dirty="0"/>
              <a:t>Gecombineerd		40%			41,5%</a:t>
            </a:r>
          </a:p>
          <a:p>
            <a:pPr marL="0" indent="0">
              <a:buNone/>
              <a:tabLst>
                <a:tab pos="1974850" algn="l"/>
                <a:tab pos="2328863" algn="l"/>
              </a:tabLst>
            </a:pPr>
            <a:endParaRPr lang="nl-NL" sz="1600" dirty="0"/>
          </a:p>
          <a:p>
            <a:pPr marL="0" indent="0">
              <a:buNone/>
              <a:tabLst>
                <a:tab pos="1974850" algn="l"/>
                <a:tab pos="2328863" algn="l"/>
              </a:tabLst>
            </a:pPr>
            <a:r>
              <a:rPr lang="nl-NL" sz="1600" dirty="0"/>
              <a:t>Waarde BV		€ 350.000		€ 306.000</a:t>
            </a:r>
          </a:p>
          <a:p>
            <a:pPr marL="0" indent="0">
              <a:buNone/>
              <a:tabLst>
                <a:tab pos="1974850" algn="l"/>
                <a:tab pos="2328863" algn="l"/>
              </a:tabLst>
            </a:pPr>
            <a:r>
              <a:rPr lang="nl-NL" sz="1600" dirty="0"/>
              <a:t>Af: gecombineerde claim	</a:t>
            </a:r>
            <a:r>
              <a:rPr lang="nl-NL" sz="1600" u="sng" dirty="0"/>
              <a:t>-  140.000</a:t>
            </a:r>
            <a:r>
              <a:rPr lang="nl-NL" sz="1600" dirty="0"/>
              <a:t>		</a:t>
            </a:r>
            <a:r>
              <a:rPr lang="nl-NL" sz="1600" u="sng" dirty="0"/>
              <a:t>-  127.051</a:t>
            </a:r>
          </a:p>
          <a:p>
            <a:pPr marL="0" indent="0">
              <a:buNone/>
              <a:tabLst>
                <a:tab pos="1974850" algn="l"/>
                <a:tab pos="2328863" algn="l"/>
              </a:tabLst>
            </a:pPr>
            <a:r>
              <a:rPr lang="nl-NL" sz="1600" dirty="0"/>
              <a:t>Resteert netto privé		€ 210.000		€ 178.949</a:t>
            </a:r>
          </a:p>
          <a:p>
            <a:pPr marL="0" indent="0">
              <a:buNone/>
              <a:tabLst>
                <a:tab pos="1974850" algn="l"/>
                <a:tab pos="2328863" algn="l"/>
              </a:tabLst>
            </a:pPr>
            <a:endParaRPr lang="nl-NL" sz="1600" dirty="0"/>
          </a:p>
          <a:p>
            <a:pPr marL="0" indent="0">
              <a:buNone/>
              <a:tabLst>
                <a:tab pos="1974850" algn="l"/>
                <a:tab pos="2328863" algn="l"/>
              </a:tabLst>
            </a:pPr>
            <a:r>
              <a:rPr lang="nl-NL" sz="1600" dirty="0"/>
              <a:t>Nadeel netto privé: 		€ 31.051	</a:t>
            </a:r>
          </a:p>
        </p:txBody>
      </p:sp>
      <p:pic>
        <p:nvPicPr>
          <p:cNvPr id="6" name="Afbeelding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6655" y="5417568"/>
            <a:ext cx="2557345" cy="1440432"/>
          </a:xfrm>
          <a:prstGeom prst="rect">
            <a:avLst/>
          </a:prstGeom>
        </p:spPr>
      </p:pic>
    </p:spTree>
    <p:extLst>
      <p:ext uri="{BB962C8B-B14F-4D97-AF65-F5344CB8AC3E}">
        <p14:creationId xmlns:p14="http://schemas.microsoft.com/office/powerpoint/2010/main" val="23093850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4"/>
          </p:nvPr>
        </p:nvSpPr>
        <p:spPr/>
        <p:txBody>
          <a:bodyPr/>
          <a:lstStyle/>
          <a:p>
            <a:fld id="{B42D630B-382C-D045-8673-44F368E52E87}" type="slidenum">
              <a:rPr lang="nl-NL" smtClean="0">
                <a:latin typeface="Minion Pro"/>
                <a:cs typeface="Minion Pro"/>
              </a:rPr>
              <a:pPr/>
              <a:t>32</a:t>
            </a:fld>
            <a:endParaRPr lang="nl-NL" dirty="0">
              <a:latin typeface="Minion Pro"/>
              <a:cs typeface="Minion Pro"/>
            </a:endParaRPr>
          </a:p>
        </p:txBody>
      </p:sp>
      <p:sp>
        <p:nvSpPr>
          <p:cNvPr id="3" name="Titel 2"/>
          <p:cNvSpPr>
            <a:spLocks noGrp="1"/>
          </p:cNvSpPr>
          <p:nvPr>
            <p:ph type="title"/>
          </p:nvPr>
        </p:nvSpPr>
        <p:spPr/>
        <p:txBody>
          <a:bodyPr/>
          <a:lstStyle/>
          <a:p>
            <a:r>
              <a:rPr lang="nl-NL" dirty="0">
                <a:solidFill>
                  <a:schemeClr val="bg1">
                    <a:lumMod val="50000"/>
                  </a:schemeClr>
                </a:solidFill>
              </a:rPr>
              <a:t>Praktijkcasus Fred Forel privé</a:t>
            </a:r>
          </a:p>
        </p:txBody>
      </p:sp>
      <p:sp>
        <p:nvSpPr>
          <p:cNvPr id="4" name="Tijdelijke aanduiding voor tekst 3"/>
          <p:cNvSpPr>
            <a:spLocks noGrp="1"/>
          </p:cNvSpPr>
          <p:nvPr>
            <p:ph type="body" sz="quarter" idx="10"/>
          </p:nvPr>
        </p:nvSpPr>
        <p:spPr>
          <a:xfrm>
            <a:off x="898071" y="1555517"/>
            <a:ext cx="7356930" cy="4131816"/>
          </a:xfrm>
        </p:spPr>
        <p:txBody>
          <a:bodyPr>
            <a:normAutofit/>
          </a:bodyPr>
          <a:lstStyle/>
          <a:p>
            <a:pPr marL="0" indent="0">
              <a:buNone/>
            </a:pPr>
            <a:r>
              <a:rPr lang="nl-NL" b="1" dirty="0"/>
              <a:t>4.	Inkomstenbelasting</a:t>
            </a:r>
          </a:p>
          <a:p>
            <a:pPr marL="0" indent="0">
              <a:buNone/>
            </a:pPr>
            <a:endParaRPr lang="nl-NL" dirty="0"/>
          </a:p>
          <a:p>
            <a:pPr marL="0" indent="0">
              <a:buNone/>
              <a:tabLst>
                <a:tab pos="715963" algn="l"/>
                <a:tab pos="1431925" algn="l"/>
                <a:tab pos="2328863" algn="l"/>
              </a:tabLst>
            </a:pPr>
            <a:r>
              <a:rPr lang="nl-NL" dirty="0"/>
              <a:t>Stel:	salaris			€ 81.000</a:t>
            </a:r>
          </a:p>
          <a:p>
            <a:pPr marL="0" indent="0">
              <a:buNone/>
              <a:tabLst>
                <a:tab pos="715963" algn="l"/>
                <a:tab pos="1431925" algn="l"/>
                <a:tab pos="2328863" algn="l"/>
              </a:tabLst>
            </a:pPr>
            <a:r>
              <a:rPr lang="nl-NL" dirty="0"/>
              <a:t>	aftrekposten:</a:t>
            </a:r>
            <a:br>
              <a:rPr lang="nl-NL" dirty="0"/>
            </a:br>
            <a:r>
              <a:rPr lang="nl-NL" dirty="0"/>
              <a:t>	- alimentatie		€ 13.000</a:t>
            </a:r>
            <a:br>
              <a:rPr lang="nl-NL" dirty="0"/>
            </a:br>
            <a:r>
              <a:rPr lang="nl-NL" dirty="0"/>
              <a:t>		</a:t>
            </a:r>
          </a:p>
          <a:p>
            <a:pPr marL="0" indent="0">
              <a:buNone/>
              <a:tabLst>
                <a:tab pos="715963" algn="l"/>
                <a:tab pos="1431925" algn="l"/>
                <a:tab pos="2328863" algn="l"/>
              </a:tabLst>
            </a:pPr>
            <a:r>
              <a:rPr lang="nl-NL" dirty="0"/>
              <a:t>				</a:t>
            </a:r>
            <a:r>
              <a:rPr lang="nl-NL" b="1" dirty="0"/>
              <a:t>Huidige wetgeving		Wetgeving 2023</a:t>
            </a:r>
          </a:p>
          <a:p>
            <a:pPr marL="0" indent="0">
              <a:buNone/>
              <a:tabLst>
                <a:tab pos="715963" algn="l"/>
                <a:tab pos="1431925" algn="l"/>
                <a:tab pos="2328863" algn="l"/>
              </a:tabLst>
            </a:pPr>
            <a:r>
              <a:rPr lang="nl-NL" dirty="0"/>
              <a:t>Te betalen IB			€ 26.999			€ 26.749</a:t>
            </a:r>
          </a:p>
          <a:p>
            <a:pPr marL="0" indent="0">
              <a:buNone/>
            </a:pPr>
            <a:r>
              <a:rPr lang="nl-NL" dirty="0"/>
              <a:t>(excl. heffingskortingen e.d.)</a:t>
            </a:r>
            <a:br>
              <a:rPr lang="nl-NL" dirty="0"/>
            </a:br>
            <a:br>
              <a:rPr lang="nl-NL" dirty="0"/>
            </a:br>
            <a:r>
              <a:rPr lang="nl-NL" dirty="0"/>
              <a:t>Ondanks lagere toptarieven amper voordeel omdat alimentatie tegen nog lager tarief aftrekbaar is.</a:t>
            </a:r>
          </a:p>
        </p:txBody>
      </p:sp>
      <p:pic>
        <p:nvPicPr>
          <p:cNvPr id="6" name="Afbeelding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6655" y="5417568"/>
            <a:ext cx="2557345" cy="1440432"/>
          </a:xfrm>
          <a:prstGeom prst="rect">
            <a:avLst/>
          </a:prstGeom>
        </p:spPr>
      </p:pic>
    </p:spTree>
    <p:extLst>
      <p:ext uri="{BB962C8B-B14F-4D97-AF65-F5344CB8AC3E}">
        <p14:creationId xmlns:p14="http://schemas.microsoft.com/office/powerpoint/2010/main" val="34384005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4"/>
          </p:nvPr>
        </p:nvSpPr>
        <p:spPr/>
        <p:txBody>
          <a:bodyPr/>
          <a:lstStyle/>
          <a:p>
            <a:fld id="{B42D630B-382C-D045-8673-44F368E52E87}" type="slidenum">
              <a:rPr lang="nl-NL" smtClean="0">
                <a:latin typeface="Minion Pro"/>
                <a:cs typeface="Minion Pro"/>
              </a:rPr>
              <a:pPr/>
              <a:t>33</a:t>
            </a:fld>
            <a:endParaRPr lang="nl-NL" dirty="0">
              <a:latin typeface="Minion Pro"/>
              <a:cs typeface="Minion Pro"/>
            </a:endParaRPr>
          </a:p>
        </p:txBody>
      </p:sp>
      <p:sp>
        <p:nvSpPr>
          <p:cNvPr id="3" name="Titel 2"/>
          <p:cNvSpPr>
            <a:spLocks noGrp="1"/>
          </p:cNvSpPr>
          <p:nvPr>
            <p:ph type="title"/>
          </p:nvPr>
        </p:nvSpPr>
        <p:spPr/>
        <p:txBody>
          <a:bodyPr/>
          <a:lstStyle/>
          <a:p>
            <a:r>
              <a:rPr lang="nl-NL" sz="3600" dirty="0">
                <a:solidFill>
                  <a:schemeClr val="bg1">
                    <a:lumMod val="50000"/>
                  </a:schemeClr>
                </a:solidFill>
              </a:rPr>
              <a:t>Conclusie praktijkcasus Fred Forel</a:t>
            </a:r>
          </a:p>
        </p:txBody>
      </p:sp>
      <p:sp>
        <p:nvSpPr>
          <p:cNvPr id="4" name="Tijdelijke aanduiding voor tekst 3"/>
          <p:cNvSpPr>
            <a:spLocks noGrp="1"/>
          </p:cNvSpPr>
          <p:nvPr>
            <p:ph type="body" sz="quarter" idx="10"/>
          </p:nvPr>
        </p:nvSpPr>
        <p:spPr/>
        <p:txBody>
          <a:bodyPr/>
          <a:lstStyle/>
          <a:p>
            <a:r>
              <a:rPr lang="nl-NL" dirty="0"/>
              <a:t>Netto privé vermogenswaarde aandelen in BV wordt belangrijk minder</a:t>
            </a:r>
          </a:p>
          <a:p>
            <a:endParaRPr lang="nl-NL" dirty="0"/>
          </a:p>
          <a:p>
            <a:r>
              <a:rPr lang="nl-NL" dirty="0"/>
              <a:t>Amper voordelen in privé/box 1 vanwege lager aftrektarief alimentatie</a:t>
            </a:r>
          </a:p>
          <a:p>
            <a:pPr marL="0" indent="0">
              <a:buNone/>
            </a:pPr>
            <a:endParaRPr lang="nl-NL" dirty="0"/>
          </a:p>
          <a:p>
            <a:pPr marL="0" indent="0">
              <a:buNone/>
            </a:pPr>
            <a:r>
              <a:rPr lang="nl-NL" dirty="0"/>
              <a:t>DGA is de enige die substantieel nadelen ondervindt van Belastingplan 2019!</a:t>
            </a:r>
          </a:p>
          <a:p>
            <a:endParaRPr lang="nl-NL" dirty="0"/>
          </a:p>
        </p:txBody>
      </p:sp>
      <p:pic>
        <p:nvPicPr>
          <p:cNvPr id="6" name="Afbeelding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6655" y="5417568"/>
            <a:ext cx="2557345" cy="1440432"/>
          </a:xfrm>
          <a:prstGeom prst="rect">
            <a:avLst/>
          </a:prstGeom>
        </p:spPr>
      </p:pic>
    </p:spTree>
    <p:extLst>
      <p:ext uri="{BB962C8B-B14F-4D97-AF65-F5344CB8AC3E}">
        <p14:creationId xmlns:p14="http://schemas.microsoft.com/office/powerpoint/2010/main" val="3101719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4"/>
          </p:nvPr>
        </p:nvSpPr>
        <p:spPr/>
        <p:txBody>
          <a:bodyPr/>
          <a:lstStyle/>
          <a:p>
            <a:fld id="{B42D630B-382C-D045-8673-44F368E52E87}" type="slidenum">
              <a:rPr lang="nl-NL" smtClean="0">
                <a:latin typeface="Minion Pro"/>
                <a:cs typeface="Minion Pro"/>
              </a:rPr>
              <a:pPr/>
              <a:t>34</a:t>
            </a:fld>
            <a:endParaRPr lang="nl-NL" dirty="0">
              <a:latin typeface="Minion Pro"/>
              <a:cs typeface="Minion Pro"/>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1922976726"/>
              </p:ext>
            </p:extLst>
          </p:nvPr>
        </p:nvGraphicFramePr>
        <p:xfrm>
          <a:off x="558854" y="316898"/>
          <a:ext cx="6027801" cy="5820886"/>
        </p:xfrm>
        <a:graphic>
          <a:graphicData uri="http://schemas.openxmlformats.org/presentationml/2006/ole">
            <mc:AlternateContent xmlns:mc="http://schemas.openxmlformats.org/markup-compatibility/2006">
              <mc:Choice xmlns:v="urn:schemas-microsoft-com:vml" Requires="v">
                <p:oleObj spid="_x0000_s1044" name="Werkblad" r:id="rId3" imgW="9391745" imgH="9067705" progId="Excel.Sheet.12">
                  <p:embed/>
                </p:oleObj>
              </mc:Choice>
              <mc:Fallback>
                <p:oleObj name="Werkblad" r:id="rId3" imgW="9391745" imgH="9067705" progId="Excel.Sheet.12">
                  <p:embed/>
                  <p:pic>
                    <p:nvPicPr>
                      <p:cNvPr id="6" name="Object 5"/>
                      <p:cNvPicPr/>
                      <p:nvPr/>
                    </p:nvPicPr>
                    <p:blipFill>
                      <a:blip r:embed="rId4"/>
                      <a:stretch>
                        <a:fillRect/>
                      </a:stretch>
                    </p:blipFill>
                    <p:spPr>
                      <a:xfrm>
                        <a:off x="558854" y="316898"/>
                        <a:ext cx="6027801" cy="5820886"/>
                      </a:xfrm>
                      <a:prstGeom prst="rect">
                        <a:avLst/>
                      </a:prstGeom>
                    </p:spPr>
                  </p:pic>
                </p:oleObj>
              </mc:Fallback>
            </mc:AlternateContent>
          </a:graphicData>
        </a:graphic>
      </p:graphicFrame>
      <p:pic>
        <p:nvPicPr>
          <p:cNvPr id="7" name="Afbeelding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86655" y="5417568"/>
            <a:ext cx="2557345" cy="1440432"/>
          </a:xfrm>
          <a:prstGeom prst="rect">
            <a:avLst/>
          </a:prstGeom>
        </p:spPr>
      </p:pic>
    </p:spTree>
    <p:extLst>
      <p:ext uri="{BB962C8B-B14F-4D97-AF65-F5344CB8AC3E}">
        <p14:creationId xmlns:p14="http://schemas.microsoft.com/office/powerpoint/2010/main" val="30504729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4"/>
          </p:nvPr>
        </p:nvSpPr>
        <p:spPr/>
        <p:txBody>
          <a:bodyPr/>
          <a:lstStyle/>
          <a:p>
            <a:fld id="{B42D630B-382C-D045-8673-44F368E52E87}" type="slidenum">
              <a:rPr lang="nl-NL" smtClean="0">
                <a:latin typeface="Minion Pro"/>
                <a:cs typeface="Minion Pro"/>
              </a:rPr>
              <a:pPr/>
              <a:t>35</a:t>
            </a:fld>
            <a:endParaRPr lang="nl-NL" dirty="0">
              <a:latin typeface="Minion Pro"/>
              <a:cs typeface="Minion Pro"/>
            </a:endParaRPr>
          </a:p>
        </p:txBody>
      </p:sp>
      <p:sp>
        <p:nvSpPr>
          <p:cNvPr id="3" name="Titel 2"/>
          <p:cNvSpPr>
            <a:spLocks noGrp="1"/>
          </p:cNvSpPr>
          <p:nvPr>
            <p:ph type="title"/>
          </p:nvPr>
        </p:nvSpPr>
        <p:spPr/>
        <p:txBody>
          <a:bodyPr/>
          <a:lstStyle/>
          <a:p>
            <a:r>
              <a:rPr lang="nl-NL" dirty="0">
                <a:solidFill>
                  <a:schemeClr val="bg1">
                    <a:lumMod val="50000"/>
                  </a:schemeClr>
                </a:solidFill>
              </a:rPr>
              <a:t>12. Wensenlijst MKB/DGA</a:t>
            </a:r>
          </a:p>
        </p:txBody>
      </p:sp>
      <p:sp>
        <p:nvSpPr>
          <p:cNvPr id="4" name="Tijdelijke aanduiding voor tekst 3"/>
          <p:cNvSpPr>
            <a:spLocks noGrp="1"/>
          </p:cNvSpPr>
          <p:nvPr>
            <p:ph type="body" sz="quarter" idx="10"/>
          </p:nvPr>
        </p:nvSpPr>
        <p:spPr>
          <a:xfrm>
            <a:off x="898071" y="1556646"/>
            <a:ext cx="7356930" cy="3860922"/>
          </a:xfrm>
        </p:spPr>
        <p:txBody>
          <a:bodyPr>
            <a:normAutofit/>
          </a:bodyPr>
          <a:lstStyle/>
          <a:p>
            <a:r>
              <a:rPr lang="nl-NL" dirty="0"/>
              <a:t>Verleng 1</a:t>
            </a:r>
            <a:r>
              <a:rPr lang="nl-NL" baseline="30000" dirty="0"/>
              <a:t>e</a:t>
            </a:r>
            <a:r>
              <a:rPr lang="nl-NL" dirty="0"/>
              <a:t> schijf laag tarief VPB van € 200.000 naar € 350.000 (zoals was toegezegd);</a:t>
            </a:r>
            <a:br>
              <a:rPr lang="nl-NL" dirty="0"/>
            </a:br>
            <a:endParaRPr lang="nl-NL" dirty="0"/>
          </a:p>
          <a:p>
            <a:r>
              <a:rPr lang="nl-NL" dirty="0"/>
              <a:t>Herstel de fout uit 2007 en herintroduceer volledige afschrijving op bedrijfsvastgoed;</a:t>
            </a:r>
            <a:br>
              <a:rPr lang="nl-NL" dirty="0"/>
            </a:br>
            <a:endParaRPr lang="nl-NL" dirty="0"/>
          </a:p>
          <a:p>
            <a:r>
              <a:rPr lang="nl-NL" dirty="0"/>
              <a:t>Verruim de verliesverrekening, liefst onbeperkt (zoals in 1995-2007) of anders drie jaar </a:t>
            </a:r>
            <a:r>
              <a:rPr lang="nl-NL" dirty="0" err="1"/>
              <a:t>carry</a:t>
            </a:r>
            <a:r>
              <a:rPr lang="nl-NL" dirty="0"/>
              <a:t> back/negen jaar </a:t>
            </a:r>
            <a:r>
              <a:rPr lang="nl-NL" dirty="0" err="1"/>
              <a:t>carry</a:t>
            </a:r>
            <a:r>
              <a:rPr lang="nl-NL" dirty="0"/>
              <a:t> forward én sta herwaardering van vastgoed (om verliesverdamping te voorkomen) ruimhartig toe;</a:t>
            </a:r>
            <a:br>
              <a:rPr lang="nl-NL" dirty="0"/>
            </a:br>
            <a:endParaRPr lang="nl-NL" dirty="0"/>
          </a:p>
          <a:p>
            <a:r>
              <a:rPr lang="nl-NL" dirty="0"/>
              <a:t>Voer vrijstelling arbeidsinkomen in op salaris DGA (conform voorstel Commissie van </a:t>
            </a:r>
            <a:r>
              <a:rPr lang="nl-NL" dirty="0" err="1"/>
              <a:t>Weeghel</a:t>
            </a:r>
            <a:r>
              <a:rPr lang="nl-NL" dirty="0"/>
              <a:t> (brief ministerie van Financiën 7 april 2010, </a:t>
            </a:r>
            <a:br>
              <a:rPr lang="nl-NL" dirty="0"/>
            </a:br>
            <a:r>
              <a:rPr lang="nl-NL" dirty="0"/>
              <a:t>nr. NB 0704 2010), + idem Heithuis)</a:t>
            </a:r>
          </a:p>
          <a:p>
            <a:endParaRPr lang="nl-NL" dirty="0"/>
          </a:p>
        </p:txBody>
      </p:sp>
      <p:pic>
        <p:nvPicPr>
          <p:cNvPr id="6" name="Afbeelding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6655" y="5417568"/>
            <a:ext cx="2557345" cy="1440432"/>
          </a:xfrm>
          <a:prstGeom prst="rect">
            <a:avLst/>
          </a:prstGeom>
        </p:spPr>
      </p:pic>
    </p:spTree>
    <p:extLst>
      <p:ext uri="{BB962C8B-B14F-4D97-AF65-F5344CB8AC3E}">
        <p14:creationId xmlns:p14="http://schemas.microsoft.com/office/powerpoint/2010/main" val="7931381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4"/>
          </p:nvPr>
        </p:nvSpPr>
        <p:spPr/>
        <p:txBody>
          <a:bodyPr/>
          <a:lstStyle/>
          <a:p>
            <a:fld id="{B42D630B-382C-D045-8673-44F368E52E87}" type="slidenum">
              <a:rPr lang="nl-NL" smtClean="0">
                <a:latin typeface="Minion Pro"/>
                <a:cs typeface="Minion Pro"/>
              </a:rPr>
              <a:pPr/>
              <a:t>36</a:t>
            </a:fld>
            <a:endParaRPr lang="nl-NL" dirty="0">
              <a:latin typeface="Minion Pro"/>
              <a:cs typeface="Minion Pro"/>
            </a:endParaRPr>
          </a:p>
        </p:txBody>
      </p:sp>
      <p:sp>
        <p:nvSpPr>
          <p:cNvPr id="3" name="Titel 2"/>
          <p:cNvSpPr>
            <a:spLocks noGrp="1"/>
          </p:cNvSpPr>
          <p:nvPr>
            <p:ph type="title"/>
          </p:nvPr>
        </p:nvSpPr>
        <p:spPr/>
        <p:txBody>
          <a:bodyPr/>
          <a:lstStyle/>
          <a:p>
            <a:r>
              <a:rPr lang="nl-NL" dirty="0">
                <a:solidFill>
                  <a:schemeClr val="bg1">
                    <a:lumMod val="50000"/>
                  </a:schemeClr>
                </a:solidFill>
              </a:rPr>
              <a:t>12. Wensenlijst MKB/DGA</a:t>
            </a:r>
          </a:p>
        </p:txBody>
      </p:sp>
      <p:sp>
        <p:nvSpPr>
          <p:cNvPr id="4" name="Tijdelijke aanduiding voor tekst 3"/>
          <p:cNvSpPr>
            <a:spLocks noGrp="1"/>
          </p:cNvSpPr>
          <p:nvPr>
            <p:ph type="body" sz="quarter" idx="10"/>
          </p:nvPr>
        </p:nvSpPr>
        <p:spPr>
          <a:xfrm>
            <a:off x="898071" y="1531837"/>
            <a:ext cx="7356930" cy="4011815"/>
          </a:xfrm>
        </p:spPr>
        <p:txBody>
          <a:bodyPr/>
          <a:lstStyle/>
          <a:p>
            <a:r>
              <a:rPr lang="nl-NL" dirty="0"/>
              <a:t>Beperk de gebruikelijk loonregeling tot een ondergrens van € 44.000 met mogelijkheid van tegenbewijs voor </a:t>
            </a:r>
            <a:r>
              <a:rPr lang="nl-NL" dirty="0" err="1"/>
              <a:t>start-up</a:t>
            </a:r>
            <a:r>
              <a:rPr lang="nl-NL" dirty="0"/>
              <a:t> en verliessituaties en daardoor nog lager salaris;</a:t>
            </a:r>
            <a:br>
              <a:rPr lang="nl-NL" dirty="0"/>
            </a:br>
            <a:endParaRPr lang="nl-NL" dirty="0"/>
          </a:p>
          <a:p>
            <a:r>
              <a:rPr lang="nl-NL" dirty="0"/>
              <a:t>Beperk de toepassing van de “onzakelijke lening” jurisprudentie tot uitzonderingssituaties (conform de bedoeling van de Hoge Raad) in plaats van de algemene inzet door de Belastingdienst nu;</a:t>
            </a:r>
            <a:br>
              <a:rPr lang="nl-NL" dirty="0"/>
            </a:br>
            <a:endParaRPr lang="nl-NL" dirty="0"/>
          </a:p>
          <a:p>
            <a:r>
              <a:rPr lang="nl-NL" dirty="0"/>
              <a:t>Erken het niet kunnen verwezenlijken van pensioen in eigen beheer/ODV/stamrecht ook in geval vorderingen van de BV op de DGA waardeloos zijn geworden buiten schuld of toedoen van de DGA;</a:t>
            </a:r>
            <a:br>
              <a:rPr lang="nl-NL" dirty="0"/>
            </a:br>
            <a:endParaRPr lang="nl-NL" dirty="0"/>
          </a:p>
          <a:p>
            <a:r>
              <a:rPr lang="nl-NL" dirty="0"/>
              <a:t>Verlaag het tarief aan belastingrente drastisch en bepaal dat geen rente geheven wordt over de periode dat het geld al bij de fiscus stond;</a:t>
            </a:r>
          </a:p>
          <a:p>
            <a:endParaRPr lang="nl-NL" dirty="0"/>
          </a:p>
          <a:p>
            <a:endParaRPr lang="nl-NL" dirty="0"/>
          </a:p>
        </p:txBody>
      </p:sp>
      <p:pic>
        <p:nvPicPr>
          <p:cNvPr id="6" name="Afbeelding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6655" y="5417568"/>
            <a:ext cx="2557345" cy="1440432"/>
          </a:xfrm>
          <a:prstGeom prst="rect">
            <a:avLst/>
          </a:prstGeom>
        </p:spPr>
      </p:pic>
    </p:spTree>
    <p:extLst>
      <p:ext uri="{BB962C8B-B14F-4D97-AF65-F5344CB8AC3E}">
        <p14:creationId xmlns:p14="http://schemas.microsoft.com/office/powerpoint/2010/main" val="15935039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4"/>
          </p:nvPr>
        </p:nvSpPr>
        <p:spPr/>
        <p:txBody>
          <a:bodyPr/>
          <a:lstStyle/>
          <a:p>
            <a:fld id="{B42D630B-382C-D045-8673-44F368E52E87}" type="slidenum">
              <a:rPr lang="nl-NL" smtClean="0">
                <a:latin typeface="Minion Pro"/>
                <a:cs typeface="Minion Pro"/>
              </a:rPr>
              <a:pPr/>
              <a:t>37</a:t>
            </a:fld>
            <a:endParaRPr lang="nl-NL" dirty="0">
              <a:latin typeface="Minion Pro"/>
              <a:cs typeface="Minion Pro"/>
            </a:endParaRPr>
          </a:p>
        </p:txBody>
      </p:sp>
      <p:sp>
        <p:nvSpPr>
          <p:cNvPr id="3" name="Titel 2"/>
          <p:cNvSpPr>
            <a:spLocks noGrp="1"/>
          </p:cNvSpPr>
          <p:nvPr>
            <p:ph type="title"/>
          </p:nvPr>
        </p:nvSpPr>
        <p:spPr/>
        <p:txBody>
          <a:bodyPr/>
          <a:lstStyle/>
          <a:p>
            <a:r>
              <a:rPr lang="nl-NL" dirty="0">
                <a:solidFill>
                  <a:schemeClr val="bg1">
                    <a:lumMod val="50000"/>
                  </a:schemeClr>
                </a:solidFill>
              </a:rPr>
              <a:t>12. Wensenlijst MKB/DGA</a:t>
            </a:r>
          </a:p>
        </p:txBody>
      </p:sp>
      <p:sp>
        <p:nvSpPr>
          <p:cNvPr id="4" name="Tijdelijke aanduiding voor tekst 3"/>
          <p:cNvSpPr>
            <a:spLocks noGrp="1"/>
          </p:cNvSpPr>
          <p:nvPr>
            <p:ph type="body" sz="quarter" idx="10"/>
          </p:nvPr>
        </p:nvSpPr>
        <p:spPr>
          <a:xfrm>
            <a:off x="898071" y="1556646"/>
            <a:ext cx="7356930" cy="3984618"/>
          </a:xfrm>
        </p:spPr>
        <p:txBody>
          <a:bodyPr/>
          <a:lstStyle/>
          <a:p>
            <a:r>
              <a:rPr lang="nl-NL" dirty="0"/>
              <a:t>Herstel de omissie uit 2010 en voer alsnog een step-</a:t>
            </a:r>
            <a:r>
              <a:rPr lang="nl-NL" dirty="0" err="1"/>
              <a:t>upregeling</a:t>
            </a:r>
            <a:r>
              <a:rPr lang="nl-NL" dirty="0"/>
              <a:t> in gebaseerd op de waarde 2010 inzake afrekenen </a:t>
            </a:r>
            <a:r>
              <a:rPr lang="nl-NL" dirty="0" err="1"/>
              <a:t>aanmerkelijkbelang</a:t>
            </a:r>
            <a:r>
              <a:rPr lang="nl-NL" dirty="0"/>
              <a:t> claim bij overlijden DGA (zie mr. H.J.M. Scholman, “Crisis? Fiscale wetgevingscrisis!”, Kwartaalbericht </a:t>
            </a:r>
            <a:r>
              <a:rPr lang="nl-NL" dirty="0" err="1"/>
              <a:t>Estate</a:t>
            </a:r>
            <a:r>
              <a:rPr lang="nl-NL" dirty="0"/>
              <a:t> Planning, 2010, nr. 2);</a:t>
            </a:r>
            <a:br>
              <a:rPr lang="nl-NL" dirty="0"/>
            </a:br>
            <a:endParaRPr lang="nl-NL" dirty="0"/>
          </a:p>
          <a:p>
            <a:r>
              <a:rPr lang="nl-NL" dirty="0"/>
              <a:t>Voer een Onafhankelijke toezichthouder op de rechtsstatelijkheid van het optreden van de Belastingdienst in (voorstel Prof. dr. L.G.M. Stevens, “Vertrouwen in de toekomst, vertrouwen in elkaar”, VHMF publicatie 2018);</a:t>
            </a:r>
            <a:br>
              <a:rPr lang="nl-NL" dirty="0"/>
            </a:br>
            <a:endParaRPr lang="nl-NL" dirty="0"/>
          </a:p>
          <a:p>
            <a:r>
              <a:rPr lang="nl-NL" dirty="0"/>
              <a:t>Schaf het </a:t>
            </a:r>
            <a:r>
              <a:rPr lang="nl-NL" dirty="0" err="1"/>
              <a:t>connexiteitsvereiste</a:t>
            </a:r>
            <a:r>
              <a:rPr lang="nl-NL" dirty="0"/>
              <a:t> af bij het fiscaal kort-geding. Overal in het bestuursrecht is het kort-geding/de voorlopige voorziening een belangrijke vorm van rechtsbescherming, behalve in het belastingrecht.</a:t>
            </a:r>
          </a:p>
          <a:p>
            <a:endParaRPr lang="nl-NL" dirty="0"/>
          </a:p>
        </p:txBody>
      </p:sp>
      <p:pic>
        <p:nvPicPr>
          <p:cNvPr id="6" name="Afbeelding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6655" y="5417568"/>
            <a:ext cx="2557345" cy="1440432"/>
          </a:xfrm>
          <a:prstGeom prst="rect">
            <a:avLst/>
          </a:prstGeom>
        </p:spPr>
      </p:pic>
    </p:spTree>
    <p:extLst>
      <p:ext uri="{BB962C8B-B14F-4D97-AF65-F5344CB8AC3E}">
        <p14:creationId xmlns:p14="http://schemas.microsoft.com/office/powerpoint/2010/main" val="16491878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4"/>
          </p:nvPr>
        </p:nvSpPr>
        <p:spPr/>
        <p:txBody>
          <a:bodyPr/>
          <a:lstStyle/>
          <a:p>
            <a:fld id="{B42D630B-382C-D045-8673-44F368E52E87}" type="slidenum">
              <a:rPr lang="nl-NL" smtClean="0">
                <a:latin typeface="Minion Pro"/>
                <a:cs typeface="Minion Pro"/>
              </a:rPr>
              <a:pPr/>
              <a:t>38</a:t>
            </a:fld>
            <a:endParaRPr lang="nl-NL" dirty="0">
              <a:latin typeface="Minion Pro"/>
              <a:cs typeface="Minion Pro"/>
            </a:endParaRPr>
          </a:p>
        </p:txBody>
      </p:sp>
      <p:pic>
        <p:nvPicPr>
          <p:cNvPr id="6" name="Afbeelding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9700" y="1647825"/>
            <a:ext cx="6324600" cy="3562350"/>
          </a:xfrm>
          <a:prstGeom prst="rect">
            <a:avLst/>
          </a:prstGeom>
        </p:spPr>
      </p:pic>
    </p:spTree>
    <p:extLst>
      <p:ext uri="{BB962C8B-B14F-4D97-AF65-F5344CB8AC3E}">
        <p14:creationId xmlns:p14="http://schemas.microsoft.com/office/powerpoint/2010/main" val="129699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4"/>
          </p:nvPr>
        </p:nvSpPr>
        <p:spPr/>
        <p:txBody>
          <a:bodyPr/>
          <a:lstStyle/>
          <a:p>
            <a:fld id="{B42D630B-382C-D045-8673-44F368E52E87}" type="slidenum">
              <a:rPr lang="nl-NL" smtClean="0">
                <a:latin typeface="Minion Pro"/>
                <a:cs typeface="Minion Pro"/>
              </a:rPr>
              <a:pPr/>
              <a:t>4</a:t>
            </a:fld>
            <a:endParaRPr lang="nl-NL" dirty="0">
              <a:latin typeface="Minion Pro"/>
              <a:cs typeface="Minion Pro"/>
            </a:endParaRPr>
          </a:p>
        </p:txBody>
      </p:sp>
      <p:sp>
        <p:nvSpPr>
          <p:cNvPr id="3" name="Titel 2"/>
          <p:cNvSpPr>
            <a:spLocks noGrp="1"/>
          </p:cNvSpPr>
          <p:nvPr>
            <p:ph type="title"/>
          </p:nvPr>
        </p:nvSpPr>
        <p:spPr/>
        <p:txBody>
          <a:bodyPr>
            <a:normAutofit/>
          </a:bodyPr>
          <a:lstStyle/>
          <a:p>
            <a:r>
              <a:rPr lang="nl-NL" sz="3200" dirty="0">
                <a:solidFill>
                  <a:schemeClr val="bg1">
                    <a:lumMod val="50000"/>
                  </a:schemeClr>
                </a:solidFill>
              </a:rPr>
              <a:t>1a. Verlaging VPB tarieven</a:t>
            </a:r>
          </a:p>
        </p:txBody>
      </p:sp>
      <p:sp>
        <p:nvSpPr>
          <p:cNvPr id="4" name="Tijdelijke aanduiding voor tekst 3"/>
          <p:cNvSpPr>
            <a:spLocks noGrp="1"/>
          </p:cNvSpPr>
          <p:nvPr>
            <p:ph type="body" sz="quarter" idx="10"/>
          </p:nvPr>
        </p:nvSpPr>
        <p:spPr/>
        <p:txBody>
          <a:bodyPr/>
          <a:lstStyle/>
          <a:p>
            <a:pPr marL="0" indent="0">
              <a:buNone/>
            </a:pPr>
            <a:endParaRPr lang="nl-NL" dirty="0"/>
          </a:p>
          <a:p>
            <a:pPr marL="0" indent="0">
              <a:buNone/>
            </a:pPr>
            <a:endParaRPr lang="nl-NL" dirty="0"/>
          </a:p>
        </p:txBody>
      </p:sp>
      <p:graphicFrame>
        <p:nvGraphicFramePr>
          <p:cNvPr id="6" name="Tabel 5"/>
          <p:cNvGraphicFramePr>
            <a:graphicFrameLocks noGrp="1"/>
          </p:cNvGraphicFramePr>
          <p:nvPr>
            <p:extLst>
              <p:ext uri="{D42A27DB-BD31-4B8C-83A1-F6EECF244321}">
                <p14:modId xmlns:p14="http://schemas.microsoft.com/office/powerpoint/2010/main" val="1980133726"/>
              </p:ext>
            </p:extLst>
          </p:nvPr>
        </p:nvGraphicFramePr>
        <p:xfrm>
          <a:off x="1528536" y="2020999"/>
          <a:ext cx="6096000" cy="1854200"/>
        </p:xfrm>
        <a:graphic>
          <a:graphicData uri="http://schemas.openxmlformats.org/drawingml/2006/table">
            <a:tbl>
              <a:tblPr firstRow="1" bandRow="1">
                <a:tableStyleId>{5DA37D80-6434-44D0-A028-1B22A696006F}</a:tableStyleId>
              </a:tblPr>
              <a:tblGrid>
                <a:gridCol w="1063752">
                  <a:extLst>
                    <a:ext uri="{9D8B030D-6E8A-4147-A177-3AD203B41FA5}">
                      <a16:colId xmlns:a16="http://schemas.microsoft.com/office/drawing/2014/main" val="1160722774"/>
                    </a:ext>
                  </a:extLst>
                </a:gridCol>
                <a:gridCol w="2331720">
                  <a:extLst>
                    <a:ext uri="{9D8B030D-6E8A-4147-A177-3AD203B41FA5}">
                      <a16:colId xmlns:a16="http://schemas.microsoft.com/office/drawing/2014/main" val="337402960"/>
                    </a:ext>
                  </a:extLst>
                </a:gridCol>
                <a:gridCol w="2700528">
                  <a:extLst>
                    <a:ext uri="{9D8B030D-6E8A-4147-A177-3AD203B41FA5}">
                      <a16:colId xmlns:a16="http://schemas.microsoft.com/office/drawing/2014/main" val="2017701797"/>
                    </a:ext>
                  </a:extLst>
                </a:gridCol>
              </a:tblGrid>
              <a:tr h="370840">
                <a:tc>
                  <a:txBody>
                    <a:bodyPr/>
                    <a:lstStyle/>
                    <a:p>
                      <a:endParaRPr lang="nl-NL" dirty="0"/>
                    </a:p>
                  </a:txBody>
                  <a:tcPr/>
                </a:tc>
                <a:tc>
                  <a:txBody>
                    <a:bodyPr/>
                    <a:lstStyle/>
                    <a:p>
                      <a:r>
                        <a:rPr lang="nl-NL" b="0" dirty="0"/>
                        <a:t>winst</a:t>
                      </a:r>
                      <a:r>
                        <a:rPr lang="nl-NL" b="0" baseline="0" dirty="0"/>
                        <a:t> &lt; € 200.000</a:t>
                      </a:r>
                      <a:endParaRPr lang="nl-NL" b="0" dirty="0"/>
                    </a:p>
                  </a:txBody>
                  <a:tcPr/>
                </a:tc>
                <a:tc>
                  <a:txBody>
                    <a:bodyPr/>
                    <a:lstStyle/>
                    <a:p>
                      <a:r>
                        <a:rPr lang="nl-NL" b="0" dirty="0"/>
                        <a:t>≥ € 200.000</a:t>
                      </a:r>
                    </a:p>
                  </a:txBody>
                  <a:tcPr/>
                </a:tc>
                <a:extLst>
                  <a:ext uri="{0D108BD9-81ED-4DB2-BD59-A6C34878D82A}">
                    <a16:rowId xmlns:a16="http://schemas.microsoft.com/office/drawing/2014/main" val="1709778968"/>
                  </a:ext>
                </a:extLst>
              </a:tr>
              <a:tr h="370840">
                <a:tc>
                  <a:txBody>
                    <a:bodyPr/>
                    <a:lstStyle/>
                    <a:p>
                      <a:r>
                        <a:rPr lang="nl-NL" dirty="0"/>
                        <a:t>2018</a:t>
                      </a:r>
                    </a:p>
                  </a:txBody>
                  <a:tcPr/>
                </a:tc>
                <a:tc>
                  <a:txBody>
                    <a:bodyPr/>
                    <a:lstStyle/>
                    <a:p>
                      <a:r>
                        <a:rPr lang="nl-NL" dirty="0"/>
                        <a:t>20%</a:t>
                      </a:r>
                    </a:p>
                  </a:txBody>
                  <a:tcPr/>
                </a:tc>
                <a:tc>
                  <a:txBody>
                    <a:bodyPr/>
                    <a:lstStyle/>
                    <a:p>
                      <a:r>
                        <a:rPr lang="nl-NL" dirty="0"/>
                        <a:t>25%</a:t>
                      </a:r>
                    </a:p>
                  </a:txBody>
                  <a:tcPr/>
                </a:tc>
                <a:extLst>
                  <a:ext uri="{0D108BD9-81ED-4DB2-BD59-A6C34878D82A}">
                    <a16:rowId xmlns:a16="http://schemas.microsoft.com/office/drawing/2014/main" val="1653720515"/>
                  </a:ext>
                </a:extLst>
              </a:tr>
              <a:tr h="370840">
                <a:tc>
                  <a:txBody>
                    <a:bodyPr/>
                    <a:lstStyle/>
                    <a:p>
                      <a:r>
                        <a:rPr lang="nl-NL" dirty="0"/>
                        <a:t>2019</a:t>
                      </a:r>
                    </a:p>
                  </a:txBody>
                  <a:tcPr/>
                </a:tc>
                <a:tc>
                  <a:txBody>
                    <a:bodyPr/>
                    <a:lstStyle/>
                    <a:p>
                      <a:r>
                        <a:rPr lang="nl-NL" dirty="0"/>
                        <a:t>19%</a:t>
                      </a:r>
                    </a:p>
                  </a:txBody>
                  <a:tcPr/>
                </a:tc>
                <a:tc>
                  <a:txBody>
                    <a:bodyPr/>
                    <a:lstStyle/>
                    <a:p>
                      <a:r>
                        <a:rPr lang="nl-NL" dirty="0"/>
                        <a:t>24,3%</a:t>
                      </a:r>
                    </a:p>
                  </a:txBody>
                  <a:tcPr/>
                </a:tc>
                <a:extLst>
                  <a:ext uri="{0D108BD9-81ED-4DB2-BD59-A6C34878D82A}">
                    <a16:rowId xmlns:a16="http://schemas.microsoft.com/office/drawing/2014/main" val="1108963004"/>
                  </a:ext>
                </a:extLst>
              </a:tr>
              <a:tr h="370840">
                <a:tc>
                  <a:txBody>
                    <a:bodyPr/>
                    <a:lstStyle/>
                    <a:p>
                      <a:r>
                        <a:rPr lang="nl-NL" dirty="0"/>
                        <a:t>2020</a:t>
                      </a:r>
                    </a:p>
                  </a:txBody>
                  <a:tcPr/>
                </a:tc>
                <a:tc>
                  <a:txBody>
                    <a:bodyPr/>
                    <a:lstStyle/>
                    <a:p>
                      <a:r>
                        <a:rPr lang="nl-NL" dirty="0"/>
                        <a:t>17,5%</a:t>
                      </a:r>
                    </a:p>
                  </a:txBody>
                  <a:tcPr/>
                </a:tc>
                <a:tc>
                  <a:txBody>
                    <a:bodyPr/>
                    <a:lstStyle/>
                    <a:p>
                      <a:r>
                        <a:rPr lang="nl-NL" dirty="0"/>
                        <a:t>23,9%</a:t>
                      </a:r>
                    </a:p>
                  </a:txBody>
                  <a:tcPr/>
                </a:tc>
                <a:extLst>
                  <a:ext uri="{0D108BD9-81ED-4DB2-BD59-A6C34878D82A}">
                    <a16:rowId xmlns:a16="http://schemas.microsoft.com/office/drawing/2014/main" val="2175527948"/>
                  </a:ext>
                </a:extLst>
              </a:tr>
              <a:tr h="370840">
                <a:tc>
                  <a:txBody>
                    <a:bodyPr/>
                    <a:lstStyle/>
                    <a:p>
                      <a:r>
                        <a:rPr lang="nl-NL" dirty="0"/>
                        <a:t>2021</a:t>
                      </a:r>
                    </a:p>
                  </a:txBody>
                  <a:tcPr/>
                </a:tc>
                <a:tc>
                  <a:txBody>
                    <a:bodyPr/>
                    <a:lstStyle/>
                    <a:p>
                      <a:r>
                        <a:rPr lang="nl-NL" dirty="0"/>
                        <a:t>16%</a:t>
                      </a:r>
                    </a:p>
                  </a:txBody>
                  <a:tcPr/>
                </a:tc>
                <a:tc>
                  <a:txBody>
                    <a:bodyPr/>
                    <a:lstStyle/>
                    <a:p>
                      <a:r>
                        <a:rPr lang="nl-NL" dirty="0"/>
                        <a:t>22,25%</a:t>
                      </a:r>
                    </a:p>
                  </a:txBody>
                  <a:tcPr/>
                </a:tc>
                <a:extLst>
                  <a:ext uri="{0D108BD9-81ED-4DB2-BD59-A6C34878D82A}">
                    <a16:rowId xmlns:a16="http://schemas.microsoft.com/office/drawing/2014/main" val="1233238243"/>
                  </a:ext>
                </a:extLst>
              </a:tr>
            </a:tbl>
          </a:graphicData>
        </a:graphic>
      </p:graphicFrame>
      <p:pic>
        <p:nvPicPr>
          <p:cNvPr id="7" name="Afbeelding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6655" y="5417568"/>
            <a:ext cx="2557345" cy="1440432"/>
          </a:xfrm>
          <a:prstGeom prst="rect">
            <a:avLst/>
          </a:prstGeom>
        </p:spPr>
      </p:pic>
    </p:spTree>
    <p:extLst>
      <p:ext uri="{BB962C8B-B14F-4D97-AF65-F5344CB8AC3E}">
        <p14:creationId xmlns:p14="http://schemas.microsoft.com/office/powerpoint/2010/main" val="2984912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4"/>
          </p:nvPr>
        </p:nvSpPr>
        <p:spPr/>
        <p:txBody>
          <a:bodyPr/>
          <a:lstStyle/>
          <a:p>
            <a:fld id="{B42D630B-382C-D045-8673-44F368E52E87}" type="slidenum">
              <a:rPr lang="nl-NL" smtClean="0">
                <a:latin typeface="Minion Pro"/>
                <a:cs typeface="Minion Pro"/>
              </a:rPr>
              <a:pPr/>
              <a:t>5</a:t>
            </a:fld>
            <a:endParaRPr lang="nl-NL" dirty="0">
              <a:latin typeface="Minion Pro"/>
              <a:cs typeface="Minion Pro"/>
            </a:endParaRPr>
          </a:p>
        </p:txBody>
      </p:sp>
      <p:sp>
        <p:nvSpPr>
          <p:cNvPr id="3" name="Titel 2"/>
          <p:cNvSpPr>
            <a:spLocks noGrp="1"/>
          </p:cNvSpPr>
          <p:nvPr>
            <p:ph type="title"/>
          </p:nvPr>
        </p:nvSpPr>
        <p:spPr/>
        <p:txBody>
          <a:bodyPr/>
          <a:lstStyle/>
          <a:p>
            <a:r>
              <a:rPr lang="nl-NL" sz="2400" dirty="0">
                <a:solidFill>
                  <a:schemeClr val="bg1">
                    <a:lumMod val="50000"/>
                  </a:schemeClr>
                </a:solidFill>
              </a:rPr>
              <a:t>1b. Verlaging VPB tarieven/terughaal acties (1)</a:t>
            </a:r>
          </a:p>
        </p:txBody>
      </p:sp>
      <p:sp>
        <p:nvSpPr>
          <p:cNvPr id="4" name="Tijdelijke aanduiding voor tekst 3"/>
          <p:cNvSpPr>
            <a:spLocks noGrp="1"/>
          </p:cNvSpPr>
          <p:nvPr>
            <p:ph type="body" sz="quarter" idx="10"/>
          </p:nvPr>
        </p:nvSpPr>
        <p:spPr>
          <a:xfrm>
            <a:off x="941613" y="1471056"/>
            <a:ext cx="7590066" cy="4033632"/>
          </a:xfrm>
        </p:spPr>
        <p:txBody>
          <a:bodyPr>
            <a:normAutofit/>
          </a:bodyPr>
          <a:lstStyle/>
          <a:p>
            <a:pPr marL="0" indent="0">
              <a:buNone/>
            </a:pPr>
            <a:r>
              <a:rPr lang="nl-NL" sz="1800" dirty="0"/>
              <a:t>Echter:</a:t>
            </a:r>
          </a:p>
          <a:p>
            <a:pPr marL="0" indent="0" defTabSz="538163">
              <a:buNone/>
            </a:pPr>
            <a:r>
              <a:rPr lang="nl-NL" sz="1800" dirty="0"/>
              <a:t>1.	Verliesverrekening (sinds 2007) =&gt;	1 jaar terug + 9 jaar voorwaarts</a:t>
            </a:r>
            <a:br>
              <a:rPr lang="nl-NL" sz="1800" dirty="0"/>
            </a:br>
            <a:r>
              <a:rPr lang="nl-NL" sz="1800" dirty="0"/>
              <a:t>					wordt	1 jaar terug + 6 jaar voorwaarts!</a:t>
            </a:r>
            <a:br>
              <a:rPr lang="nl-NL" sz="1800" dirty="0"/>
            </a:br>
            <a:br>
              <a:rPr lang="nl-NL" sz="1800" dirty="0"/>
            </a:br>
            <a:r>
              <a:rPr lang="nl-NL" sz="1800" dirty="0"/>
              <a:t>	Aantasting “</a:t>
            </a:r>
            <a:r>
              <a:rPr lang="nl-NL" sz="1800" dirty="0" err="1"/>
              <a:t>totalewinstbegrip</a:t>
            </a:r>
            <a:r>
              <a:rPr lang="nl-NL" sz="1800" dirty="0"/>
              <a:t>”.</a:t>
            </a:r>
            <a:br>
              <a:rPr lang="nl-NL" sz="1800" dirty="0"/>
            </a:br>
            <a:br>
              <a:rPr lang="nl-NL" sz="1800" dirty="0"/>
            </a:br>
            <a:r>
              <a:rPr lang="nl-NL" sz="1800" dirty="0"/>
              <a:t>	Vlg. in periode 1995 – 2007 (!) waren verliezen onbeperkt </a:t>
            </a:r>
            <a:r>
              <a:rPr lang="nl-NL" sz="1800" dirty="0" err="1"/>
              <a:t>verrekenbaar</a:t>
            </a:r>
            <a:r>
              <a:rPr lang="nl-NL" sz="1800" dirty="0"/>
              <a:t>.</a:t>
            </a:r>
          </a:p>
          <a:p>
            <a:pPr marL="0" indent="0" defTabSz="538163">
              <a:buNone/>
            </a:pPr>
            <a:br>
              <a:rPr lang="nl-NL" sz="1800" dirty="0"/>
            </a:br>
            <a:r>
              <a:rPr lang="nl-NL" sz="1800" dirty="0"/>
              <a:t>	=&gt; actie: methoden om verliesverdamping te voorkomen.</a:t>
            </a:r>
            <a:br>
              <a:rPr lang="nl-NL" sz="1800" dirty="0"/>
            </a:br>
            <a:r>
              <a:rPr lang="nl-NL" sz="1800" dirty="0"/>
              <a:t>	</a:t>
            </a:r>
            <a:br>
              <a:rPr lang="nl-NL" sz="1800" dirty="0"/>
            </a:br>
            <a:r>
              <a:rPr lang="nl-NL" sz="1800" dirty="0"/>
              <a:t>	Overgangsrecht voor bestaande verliezen tot en met 2018.</a:t>
            </a:r>
            <a:br>
              <a:rPr lang="nl-NL" sz="1800" dirty="0"/>
            </a:br>
            <a:br>
              <a:rPr lang="nl-NL" sz="1800" dirty="0"/>
            </a:br>
            <a:r>
              <a:rPr lang="nl-NL" sz="1800" dirty="0"/>
              <a:t>	(Overigens: termijnen voor verliezen IB/</a:t>
            </a:r>
            <a:r>
              <a:rPr lang="nl-NL" sz="1800" dirty="0" err="1"/>
              <a:t>eensmanszaak</a:t>
            </a:r>
            <a:r>
              <a:rPr lang="nl-NL" sz="1800" dirty="0"/>
              <a:t> blijven wel </a:t>
            </a:r>
            <a:br>
              <a:rPr lang="nl-NL" sz="1800" dirty="0"/>
            </a:br>
            <a:r>
              <a:rPr lang="nl-NL" sz="1800" dirty="0"/>
              <a:t>	negen jaar voorwaarts en drie jaar </a:t>
            </a:r>
            <a:r>
              <a:rPr lang="nl-NL" sz="1800" dirty="0" err="1"/>
              <a:t>carry</a:t>
            </a:r>
            <a:r>
              <a:rPr lang="nl-NL" sz="1800" dirty="0"/>
              <a:t>-back.)</a:t>
            </a:r>
          </a:p>
        </p:txBody>
      </p:sp>
      <p:pic>
        <p:nvPicPr>
          <p:cNvPr id="6" name="Afbeelding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6655" y="5417568"/>
            <a:ext cx="2557345" cy="1440432"/>
          </a:xfrm>
          <a:prstGeom prst="rect">
            <a:avLst/>
          </a:prstGeom>
        </p:spPr>
      </p:pic>
    </p:spTree>
    <p:extLst>
      <p:ext uri="{BB962C8B-B14F-4D97-AF65-F5344CB8AC3E}">
        <p14:creationId xmlns:p14="http://schemas.microsoft.com/office/powerpoint/2010/main" val="1947721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4"/>
          </p:nvPr>
        </p:nvSpPr>
        <p:spPr/>
        <p:txBody>
          <a:bodyPr/>
          <a:lstStyle/>
          <a:p>
            <a:fld id="{B42D630B-382C-D045-8673-44F368E52E87}" type="slidenum">
              <a:rPr lang="nl-NL" smtClean="0">
                <a:latin typeface="Minion Pro"/>
                <a:cs typeface="Minion Pro"/>
              </a:rPr>
              <a:pPr/>
              <a:t>6</a:t>
            </a:fld>
            <a:endParaRPr lang="nl-NL" dirty="0">
              <a:latin typeface="Minion Pro"/>
              <a:cs typeface="Minion Pro"/>
            </a:endParaRPr>
          </a:p>
        </p:txBody>
      </p:sp>
      <p:sp>
        <p:nvSpPr>
          <p:cNvPr id="3" name="Titel 2"/>
          <p:cNvSpPr>
            <a:spLocks noGrp="1"/>
          </p:cNvSpPr>
          <p:nvPr>
            <p:ph type="title"/>
          </p:nvPr>
        </p:nvSpPr>
        <p:spPr/>
        <p:txBody>
          <a:bodyPr/>
          <a:lstStyle/>
          <a:p>
            <a:r>
              <a:rPr lang="nl-NL" sz="2400" dirty="0">
                <a:solidFill>
                  <a:schemeClr val="bg1">
                    <a:lumMod val="50000"/>
                  </a:schemeClr>
                </a:solidFill>
              </a:rPr>
              <a:t>1b. Verlaging VPB tarieven/terughaal acties (2)</a:t>
            </a:r>
          </a:p>
        </p:txBody>
      </p:sp>
      <p:sp>
        <p:nvSpPr>
          <p:cNvPr id="4" name="Tijdelijke aanduiding voor tekst 3"/>
          <p:cNvSpPr>
            <a:spLocks noGrp="1"/>
          </p:cNvSpPr>
          <p:nvPr>
            <p:ph type="body" sz="quarter" idx="10"/>
          </p:nvPr>
        </p:nvSpPr>
        <p:spPr>
          <a:xfrm>
            <a:off x="898071" y="1687221"/>
            <a:ext cx="7356930" cy="4095472"/>
          </a:xfrm>
        </p:spPr>
        <p:txBody>
          <a:bodyPr/>
          <a:lstStyle/>
          <a:p>
            <a:pPr marL="0" indent="0" defTabSz="538163">
              <a:buNone/>
            </a:pPr>
            <a:r>
              <a:rPr lang="nl-NL" sz="1800" dirty="0"/>
              <a:t>2.	Beperking afschrijving op gebouwen in eigen gebruik. </a:t>
            </a:r>
            <a:br>
              <a:rPr lang="nl-NL" sz="1800" dirty="0"/>
            </a:br>
            <a:r>
              <a:rPr lang="nl-NL" sz="1800" dirty="0"/>
              <a:t>	Was onbeperkt maar sinds 2007 (!) tot 	</a:t>
            </a:r>
            <a:br>
              <a:rPr lang="nl-NL" sz="1800" dirty="0"/>
            </a:br>
            <a:br>
              <a:rPr lang="nl-NL" sz="1800" dirty="0"/>
            </a:br>
            <a:r>
              <a:rPr lang="nl-NL" sz="1800" dirty="0"/>
              <a:t>	50% WOZ waarde	-&gt; 	wordt 100% WOZ waarde m.i.v. 2019.</a:t>
            </a:r>
            <a:br>
              <a:rPr lang="nl-NL" sz="1800" dirty="0"/>
            </a:br>
            <a:r>
              <a:rPr lang="nl-NL" sz="1800" dirty="0"/>
              <a:t>	</a:t>
            </a:r>
            <a:br>
              <a:rPr lang="nl-NL" sz="1800" dirty="0"/>
            </a:br>
            <a:r>
              <a:rPr lang="nl-NL" sz="1800" dirty="0"/>
              <a:t>	Geen overgangsrecht 	-&gt; 	derhalve ook voor bestaande gebouwen.</a:t>
            </a:r>
            <a:br>
              <a:rPr lang="nl-NL" sz="1800" dirty="0"/>
            </a:br>
            <a:br>
              <a:rPr lang="nl-NL" sz="1800" dirty="0"/>
            </a:br>
            <a:r>
              <a:rPr lang="nl-NL" sz="1800" dirty="0"/>
              <a:t>	Inbreuk op bedrijfseconomische basisbeginsel / “goed </a:t>
            </a:r>
            <a:br>
              <a:rPr lang="nl-NL" sz="1800" dirty="0"/>
            </a:br>
            <a:r>
              <a:rPr lang="nl-NL" sz="1800" dirty="0"/>
              <a:t>	koopmansgebruik” =&gt; beperkt aflossingscapaciteit financiering!</a:t>
            </a:r>
          </a:p>
          <a:p>
            <a:pPr marL="0" indent="0" defTabSz="538163">
              <a:buNone/>
            </a:pPr>
            <a:r>
              <a:rPr lang="nl-NL" sz="1800" dirty="0"/>
              <a:t>	=&gt; actie: 	- sale + leaseback?</a:t>
            </a:r>
            <a:br>
              <a:rPr lang="nl-NL" sz="1800" dirty="0"/>
            </a:br>
            <a:r>
              <a:rPr lang="nl-NL" sz="1800" dirty="0"/>
              <a:t>			- afwaarderen lagere bedrijfswaarde?</a:t>
            </a:r>
            <a:br>
              <a:rPr lang="nl-NL" sz="1800" dirty="0"/>
            </a:br>
            <a:r>
              <a:rPr lang="nl-NL" sz="1800" dirty="0"/>
              <a:t>			- KER/onderhoudsvoorziening?</a:t>
            </a:r>
            <a:br>
              <a:rPr lang="nl-NL" sz="1800" dirty="0"/>
            </a:br>
            <a:r>
              <a:rPr lang="nl-NL" sz="1800" dirty="0"/>
              <a:t>			- werktuigen of onroerend?</a:t>
            </a:r>
            <a:br>
              <a:rPr lang="nl-NL" sz="1800" dirty="0"/>
            </a:br>
            <a:endParaRPr lang="nl-NL" dirty="0"/>
          </a:p>
        </p:txBody>
      </p:sp>
      <p:pic>
        <p:nvPicPr>
          <p:cNvPr id="6" name="Afbeelding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6655" y="5417568"/>
            <a:ext cx="2557345" cy="1440432"/>
          </a:xfrm>
          <a:prstGeom prst="rect">
            <a:avLst/>
          </a:prstGeom>
        </p:spPr>
      </p:pic>
    </p:spTree>
    <p:extLst>
      <p:ext uri="{BB962C8B-B14F-4D97-AF65-F5344CB8AC3E}">
        <p14:creationId xmlns:p14="http://schemas.microsoft.com/office/powerpoint/2010/main" val="555529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4"/>
          </p:nvPr>
        </p:nvSpPr>
        <p:spPr/>
        <p:txBody>
          <a:bodyPr/>
          <a:lstStyle/>
          <a:p>
            <a:fld id="{B42D630B-382C-D045-8673-44F368E52E87}" type="slidenum">
              <a:rPr lang="nl-NL" smtClean="0">
                <a:latin typeface="Minion Pro"/>
                <a:cs typeface="Minion Pro"/>
              </a:rPr>
              <a:pPr/>
              <a:t>7</a:t>
            </a:fld>
            <a:endParaRPr lang="nl-NL" dirty="0">
              <a:latin typeface="Minion Pro"/>
              <a:cs typeface="Minion Pro"/>
            </a:endParaRPr>
          </a:p>
        </p:txBody>
      </p:sp>
      <p:sp>
        <p:nvSpPr>
          <p:cNvPr id="3" name="Titel 2"/>
          <p:cNvSpPr>
            <a:spLocks noGrp="1"/>
          </p:cNvSpPr>
          <p:nvPr>
            <p:ph type="title"/>
          </p:nvPr>
        </p:nvSpPr>
        <p:spPr/>
        <p:txBody>
          <a:bodyPr/>
          <a:lstStyle/>
          <a:p>
            <a:r>
              <a:rPr lang="nl-NL" sz="2400" dirty="0">
                <a:solidFill>
                  <a:schemeClr val="bg1">
                    <a:lumMod val="50000"/>
                  </a:schemeClr>
                </a:solidFill>
              </a:rPr>
              <a:t>1b. Verlaging VPB tarieven/terughaal acties (3)</a:t>
            </a:r>
          </a:p>
        </p:txBody>
      </p:sp>
      <p:sp>
        <p:nvSpPr>
          <p:cNvPr id="4" name="Tijdelijke aanduiding voor tekst 3"/>
          <p:cNvSpPr>
            <a:spLocks noGrp="1"/>
          </p:cNvSpPr>
          <p:nvPr>
            <p:ph type="body" sz="quarter" idx="10"/>
          </p:nvPr>
        </p:nvSpPr>
        <p:spPr/>
        <p:txBody>
          <a:bodyPr/>
          <a:lstStyle/>
          <a:p>
            <a:pPr marL="0" indent="0" defTabSz="538163">
              <a:buNone/>
            </a:pPr>
            <a:r>
              <a:rPr lang="nl-NL" dirty="0"/>
              <a:t>3.	Tarief </a:t>
            </a:r>
            <a:r>
              <a:rPr lang="nl-NL" dirty="0" err="1"/>
              <a:t>innovatiebox</a:t>
            </a:r>
            <a:r>
              <a:rPr lang="nl-NL" dirty="0"/>
              <a:t> omhoog van 5% naar 7% (per 1 januari 2018)</a:t>
            </a:r>
            <a:br>
              <a:rPr lang="nl-NL" dirty="0"/>
            </a:br>
            <a:endParaRPr lang="nl-NL" dirty="0"/>
          </a:p>
          <a:p>
            <a:pPr marL="0" indent="0" defTabSz="538163">
              <a:buNone/>
            </a:pPr>
            <a:r>
              <a:rPr lang="nl-NL" dirty="0"/>
              <a:t>4.	Eerste schijf laag tarief VPB (20%) van (toegezegd) € 350.000 terug naar </a:t>
            </a:r>
            <a:br>
              <a:rPr lang="nl-NL" dirty="0"/>
            </a:br>
            <a:r>
              <a:rPr lang="nl-NL" dirty="0"/>
              <a:t>	€ 200.000 (reeds per 1 januari 2018)</a:t>
            </a:r>
          </a:p>
          <a:p>
            <a:endParaRPr lang="nl-NL" dirty="0"/>
          </a:p>
        </p:txBody>
      </p:sp>
      <p:pic>
        <p:nvPicPr>
          <p:cNvPr id="6" name="Afbeelding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6655" y="5417568"/>
            <a:ext cx="2557345" cy="1440432"/>
          </a:xfrm>
          <a:prstGeom prst="rect">
            <a:avLst/>
          </a:prstGeom>
        </p:spPr>
      </p:pic>
    </p:spTree>
    <p:extLst>
      <p:ext uri="{BB962C8B-B14F-4D97-AF65-F5344CB8AC3E}">
        <p14:creationId xmlns:p14="http://schemas.microsoft.com/office/powerpoint/2010/main" val="1423036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4"/>
          </p:nvPr>
        </p:nvSpPr>
        <p:spPr/>
        <p:txBody>
          <a:bodyPr/>
          <a:lstStyle/>
          <a:p>
            <a:fld id="{B42D630B-382C-D045-8673-44F368E52E87}" type="slidenum">
              <a:rPr lang="nl-NL" smtClean="0">
                <a:latin typeface="Minion Pro"/>
                <a:cs typeface="Minion Pro"/>
              </a:rPr>
              <a:pPr/>
              <a:t>8</a:t>
            </a:fld>
            <a:endParaRPr lang="nl-NL" dirty="0">
              <a:latin typeface="Minion Pro"/>
              <a:cs typeface="Minion Pro"/>
            </a:endParaRPr>
          </a:p>
        </p:txBody>
      </p:sp>
      <p:sp>
        <p:nvSpPr>
          <p:cNvPr id="3" name="Titel 2"/>
          <p:cNvSpPr>
            <a:spLocks noGrp="1"/>
          </p:cNvSpPr>
          <p:nvPr>
            <p:ph type="title"/>
          </p:nvPr>
        </p:nvSpPr>
        <p:spPr/>
        <p:txBody>
          <a:bodyPr/>
          <a:lstStyle/>
          <a:p>
            <a:br>
              <a:rPr lang="nl-NL" sz="2400" dirty="0">
                <a:solidFill>
                  <a:schemeClr val="bg1">
                    <a:lumMod val="50000"/>
                  </a:schemeClr>
                </a:solidFill>
              </a:rPr>
            </a:br>
            <a:r>
              <a:rPr lang="nl-NL" sz="2400" dirty="0">
                <a:solidFill>
                  <a:schemeClr val="bg1">
                    <a:lumMod val="50000"/>
                  </a:schemeClr>
                </a:solidFill>
              </a:rPr>
              <a:t>1b. Verlaging VPB tarieven/terughaal acties (4)</a:t>
            </a:r>
            <a:br>
              <a:rPr lang="nl-NL" sz="3200" dirty="0"/>
            </a:br>
            <a:endParaRPr lang="nl-NL" sz="2800" dirty="0"/>
          </a:p>
        </p:txBody>
      </p:sp>
      <p:sp>
        <p:nvSpPr>
          <p:cNvPr id="4" name="Tijdelijke aanduiding voor tekst 3"/>
          <p:cNvSpPr>
            <a:spLocks noGrp="1"/>
          </p:cNvSpPr>
          <p:nvPr>
            <p:ph type="body" sz="quarter" idx="10"/>
          </p:nvPr>
        </p:nvSpPr>
        <p:spPr>
          <a:xfrm>
            <a:off x="924874" y="1753281"/>
            <a:ext cx="7356930" cy="3664287"/>
          </a:xfrm>
        </p:spPr>
        <p:txBody>
          <a:bodyPr>
            <a:normAutofit lnSpcReduction="10000"/>
          </a:bodyPr>
          <a:lstStyle/>
          <a:p>
            <a:pPr marL="0" indent="0" defTabSz="534988">
              <a:buNone/>
            </a:pPr>
            <a:r>
              <a:rPr lang="nl-NL" dirty="0"/>
              <a:t>5.	Rekening-courantmaatregel (aangekondigde wetgeving 2022)</a:t>
            </a:r>
          </a:p>
          <a:p>
            <a:pPr marL="0" indent="0" defTabSz="534988">
              <a:buNone/>
            </a:pPr>
            <a:endParaRPr lang="nl-NL" dirty="0"/>
          </a:p>
          <a:p>
            <a:pPr marL="0" indent="0" defTabSz="534988">
              <a:buNone/>
            </a:pPr>
            <a:r>
              <a:rPr lang="nl-NL" dirty="0"/>
              <a:t>	Nog uit te werken in voorjaar 2019 in te dienen wetsvoorstel ingaande </a:t>
            </a:r>
            <a:br>
              <a:rPr lang="nl-NL" dirty="0"/>
            </a:br>
            <a:r>
              <a:rPr lang="nl-NL" dirty="0"/>
              <a:t>	1 januari 2022:</a:t>
            </a:r>
          </a:p>
          <a:p>
            <a:pPr marL="804863" defTabSz="534988"/>
            <a:r>
              <a:rPr lang="nl-NL" dirty="0"/>
              <a:t>meerdere boven € 500.000 van de totale som van schulden van DGA aan zijn BV is belast als fictief dividend;</a:t>
            </a:r>
          </a:p>
          <a:p>
            <a:pPr marL="804863" defTabSz="534988"/>
            <a:r>
              <a:rPr lang="nl-NL" dirty="0"/>
              <a:t>voor bestaande eigenwoningschulden komt een overgangsmaatregel.</a:t>
            </a:r>
          </a:p>
          <a:p>
            <a:pPr marL="0" indent="0" defTabSz="534988">
              <a:buNone/>
            </a:pPr>
            <a:endParaRPr lang="nl-NL" dirty="0"/>
          </a:p>
          <a:p>
            <a:pPr marL="0" indent="0" defTabSz="534988">
              <a:buNone/>
            </a:pPr>
            <a:r>
              <a:rPr lang="nl-NL" dirty="0"/>
              <a:t>	Of de schuld aan de BV met voldoende zekerheden is geborgd (bijv. 	hypotheek) lijkt niet van belang. Ziet kennelijk ook op leningen en niet 	alleen maar rekening-courantschulden.</a:t>
            </a:r>
          </a:p>
          <a:p>
            <a:pPr marL="361950" indent="-361950">
              <a:buNone/>
            </a:pPr>
            <a:endParaRPr lang="nl-NL" dirty="0"/>
          </a:p>
        </p:txBody>
      </p:sp>
      <p:pic>
        <p:nvPicPr>
          <p:cNvPr id="7" name="Afbeelding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6655" y="5417568"/>
            <a:ext cx="2557345" cy="1440432"/>
          </a:xfrm>
          <a:prstGeom prst="rect">
            <a:avLst/>
          </a:prstGeom>
        </p:spPr>
      </p:pic>
    </p:spTree>
    <p:extLst>
      <p:ext uri="{BB962C8B-B14F-4D97-AF65-F5344CB8AC3E}">
        <p14:creationId xmlns:p14="http://schemas.microsoft.com/office/powerpoint/2010/main" val="4206931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4"/>
          </p:nvPr>
        </p:nvSpPr>
        <p:spPr/>
        <p:txBody>
          <a:bodyPr/>
          <a:lstStyle/>
          <a:p>
            <a:fld id="{B42D630B-382C-D045-8673-44F368E52E87}" type="slidenum">
              <a:rPr lang="nl-NL" smtClean="0">
                <a:latin typeface="Minion Pro"/>
                <a:cs typeface="Minion Pro"/>
              </a:rPr>
              <a:pPr/>
              <a:t>9</a:t>
            </a:fld>
            <a:endParaRPr lang="nl-NL" dirty="0">
              <a:latin typeface="Minion Pro"/>
              <a:cs typeface="Minion Pro"/>
            </a:endParaRPr>
          </a:p>
        </p:txBody>
      </p:sp>
      <p:sp>
        <p:nvSpPr>
          <p:cNvPr id="3" name="Titel 2"/>
          <p:cNvSpPr>
            <a:spLocks noGrp="1"/>
          </p:cNvSpPr>
          <p:nvPr>
            <p:ph type="title"/>
          </p:nvPr>
        </p:nvSpPr>
        <p:spPr/>
        <p:txBody>
          <a:bodyPr/>
          <a:lstStyle/>
          <a:p>
            <a:r>
              <a:rPr lang="nl-NL" sz="2800" dirty="0">
                <a:solidFill>
                  <a:schemeClr val="bg1">
                    <a:lumMod val="50000"/>
                  </a:schemeClr>
                </a:solidFill>
              </a:rPr>
              <a:t>2. Verhoging a-b tarieven (box 2) </a:t>
            </a:r>
            <a:br>
              <a:rPr lang="nl-NL" sz="2800" dirty="0">
                <a:solidFill>
                  <a:schemeClr val="bg1">
                    <a:lumMod val="50000"/>
                  </a:schemeClr>
                </a:solidFill>
              </a:rPr>
            </a:br>
            <a:r>
              <a:rPr lang="nl-NL" sz="2800" dirty="0">
                <a:solidFill>
                  <a:schemeClr val="bg1">
                    <a:lumMod val="50000"/>
                  </a:schemeClr>
                </a:solidFill>
              </a:rPr>
              <a:t>+ beperking voorwaartse verliesverrekening</a:t>
            </a:r>
          </a:p>
        </p:txBody>
      </p:sp>
      <p:sp>
        <p:nvSpPr>
          <p:cNvPr id="4" name="Tijdelijke aanduiding voor tekst 3"/>
          <p:cNvSpPr>
            <a:spLocks noGrp="1"/>
          </p:cNvSpPr>
          <p:nvPr>
            <p:ph type="body" sz="quarter" idx="10"/>
          </p:nvPr>
        </p:nvSpPr>
        <p:spPr>
          <a:xfrm>
            <a:off x="898071" y="1919111"/>
            <a:ext cx="7356930" cy="4134556"/>
          </a:xfrm>
        </p:spPr>
        <p:txBody>
          <a:bodyPr>
            <a:normAutofit/>
          </a:bodyPr>
          <a:lstStyle/>
          <a:p>
            <a:pPr marL="0" indent="0">
              <a:buNone/>
            </a:pPr>
            <a:r>
              <a:rPr lang="nl-NL" sz="1600" dirty="0"/>
              <a:t>Thans 25%	wordt:	2020 	26,25%</a:t>
            </a:r>
          </a:p>
          <a:p>
            <a:pPr marL="0" indent="0">
              <a:buNone/>
            </a:pPr>
            <a:r>
              <a:rPr lang="nl-NL" sz="1600" dirty="0"/>
              <a:t>		2021	26,9%</a:t>
            </a:r>
            <a:br>
              <a:rPr lang="nl-NL" sz="1600" dirty="0"/>
            </a:br>
            <a:endParaRPr lang="nl-NL" sz="1600" dirty="0"/>
          </a:p>
          <a:p>
            <a:pPr marL="0" indent="0">
              <a:buNone/>
              <a:tabLst>
                <a:tab pos="1698625" algn="l"/>
                <a:tab pos="2155825" algn="l"/>
              </a:tabLst>
            </a:pPr>
            <a:r>
              <a:rPr lang="nl-NL" sz="1600" dirty="0"/>
              <a:t>Reden:	VPB tarieven omlaag =</a:t>
            </a:r>
            <a:br>
              <a:rPr lang="nl-NL" sz="1600" dirty="0"/>
            </a:br>
            <a:r>
              <a:rPr lang="nl-NL" sz="1600" dirty="0"/>
              <a:t>	gecombineerde belastingdruk ook omlaag	</a:t>
            </a:r>
            <a:br>
              <a:rPr lang="nl-NL" sz="1600" dirty="0"/>
            </a:br>
            <a:r>
              <a:rPr lang="nl-NL" sz="1600" dirty="0"/>
              <a:t>	-&gt; 	wel logisch voor box 3</a:t>
            </a:r>
            <a:br>
              <a:rPr lang="nl-NL" sz="1600" dirty="0"/>
            </a:br>
            <a:r>
              <a:rPr lang="nl-NL" sz="1600" dirty="0"/>
              <a:t>		niet logisch voor box 2/de DGA</a:t>
            </a:r>
          </a:p>
          <a:p>
            <a:pPr marL="0" indent="0">
              <a:buNone/>
              <a:tabLst>
                <a:tab pos="1698625" algn="l"/>
              </a:tabLst>
            </a:pPr>
            <a:br>
              <a:rPr lang="nl-NL" sz="1600" dirty="0"/>
            </a:br>
            <a:r>
              <a:rPr lang="nl-NL" sz="1600" dirty="0"/>
              <a:t>	Want DGA moet meer in evenwicht met IB ondernemer </a:t>
            </a:r>
            <a:br>
              <a:rPr lang="nl-NL" sz="1600" dirty="0"/>
            </a:br>
            <a:r>
              <a:rPr lang="nl-NL" sz="1600" dirty="0"/>
              <a:t>	blijven …. =&gt; echter ook IB tarieven box 1 gaan omlaag </a:t>
            </a:r>
            <a:br>
              <a:rPr lang="nl-NL" sz="1600" dirty="0"/>
            </a:br>
            <a:r>
              <a:rPr lang="nl-NL" sz="1600" dirty="0"/>
              <a:t>	(+ aftrekbeperking ook voor MKB winstvrijstelling?)</a:t>
            </a:r>
            <a:br>
              <a:rPr lang="nl-NL" sz="1600" dirty="0"/>
            </a:br>
            <a:endParaRPr lang="nl-NL" sz="1600" dirty="0"/>
          </a:p>
          <a:p>
            <a:pPr marL="0" indent="0">
              <a:buNone/>
              <a:tabLst>
                <a:tab pos="1698625" algn="l"/>
              </a:tabLst>
            </a:pPr>
            <a:r>
              <a:rPr lang="nl-NL" sz="1600" dirty="0"/>
              <a:t>	Verliesverrekening box 2 ook van 9 naar 6 jaar voorwaarts m.i.v. </a:t>
            </a:r>
            <a:br>
              <a:rPr lang="nl-NL" sz="1600" dirty="0"/>
            </a:br>
            <a:r>
              <a:rPr lang="nl-NL" sz="1600" dirty="0"/>
              <a:t>	verliezen ontstaan in 2019 e.v.</a:t>
            </a:r>
          </a:p>
        </p:txBody>
      </p:sp>
      <p:pic>
        <p:nvPicPr>
          <p:cNvPr id="6" name="Afbeelding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6655" y="5417568"/>
            <a:ext cx="2557345" cy="1440432"/>
          </a:xfrm>
          <a:prstGeom prst="rect">
            <a:avLst/>
          </a:prstGeom>
        </p:spPr>
      </p:pic>
    </p:spTree>
    <p:extLst>
      <p:ext uri="{BB962C8B-B14F-4D97-AF65-F5344CB8AC3E}">
        <p14:creationId xmlns:p14="http://schemas.microsoft.com/office/powerpoint/2010/main" val="3896365793"/>
      </p:ext>
    </p:extLst>
  </p:cSld>
  <p:clrMapOvr>
    <a:masterClrMapping/>
  </p:clrMapOvr>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193</TotalTime>
  <Words>805</Words>
  <Application>Microsoft Macintosh PowerPoint</Application>
  <PresentationFormat>Diavoorstelling (4:3)</PresentationFormat>
  <Paragraphs>294</Paragraphs>
  <Slides>38</Slides>
  <Notes>0</Notes>
  <HiddenSlides>0</HiddenSlides>
  <MMClips>0</MMClips>
  <ScaleCrop>false</ScaleCrop>
  <HeadingPairs>
    <vt:vector size="8" baseType="variant">
      <vt:variant>
        <vt:lpstr>Gebruikte lettertypen</vt:lpstr>
      </vt:variant>
      <vt:variant>
        <vt:i4>6</vt:i4>
      </vt:variant>
      <vt:variant>
        <vt:lpstr>Thema</vt:lpstr>
      </vt:variant>
      <vt:variant>
        <vt:i4>1</vt:i4>
      </vt:variant>
      <vt:variant>
        <vt:lpstr>Ingesloten OLE-bronprogramma's</vt:lpstr>
      </vt:variant>
      <vt:variant>
        <vt:i4>1</vt:i4>
      </vt:variant>
      <vt:variant>
        <vt:lpstr>Diatitels</vt:lpstr>
      </vt:variant>
      <vt:variant>
        <vt:i4>38</vt:i4>
      </vt:variant>
    </vt:vector>
  </HeadingPairs>
  <TitlesOfParts>
    <vt:vector size="46" baseType="lpstr">
      <vt:lpstr>Arial</vt:lpstr>
      <vt:lpstr>Calibri</vt:lpstr>
      <vt:lpstr>Calibri Light</vt:lpstr>
      <vt:lpstr>Lucida Grande</vt:lpstr>
      <vt:lpstr>Minion Pro</vt:lpstr>
      <vt:lpstr>Wingdings</vt:lpstr>
      <vt:lpstr>Kantoorthema</vt:lpstr>
      <vt:lpstr>Werkblad</vt:lpstr>
      <vt:lpstr>Prinsjesdag 2018  en de gevolgen voor de DGA en zijn BV</vt:lpstr>
      <vt:lpstr>Inhoudsopgave Belastingplan 2019 </vt:lpstr>
      <vt:lpstr>Inhoudsopgave Belastingplan 2019</vt:lpstr>
      <vt:lpstr>1a. Verlaging VPB tarieven</vt:lpstr>
      <vt:lpstr>1b. Verlaging VPB tarieven/terughaal acties (1)</vt:lpstr>
      <vt:lpstr>1b. Verlaging VPB tarieven/terughaal acties (2)</vt:lpstr>
      <vt:lpstr>1b. Verlaging VPB tarieven/terughaal acties (3)</vt:lpstr>
      <vt:lpstr> 1b. Verlaging VPB tarieven/terughaal acties (4) </vt:lpstr>
      <vt:lpstr>2. Verhoging a-b tarieven (box 2)  + beperking voorwaartse verliesverrekening</vt:lpstr>
      <vt:lpstr>Gecombineerde belastingdruk (maximaal)</vt:lpstr>
      <vt:lpstr>Gecombineerde belastingdruk (maximaal)</vt:lpstr>
      <vt:lpstr>3. Evaluatie gebruikelijk loonregeling DGA (Regeerakkoord)</vt:lpstr>
      <vt:lpstr>4. ZZP problematiek (Regeerakkoord)</vt:lpstr>
      <vt:lpstr>5. Verhoging lage BTW tarief</vt:lpstr>
      <vt:lpstr>PowerPoint-presentatie</vt:lpstr>
      <vt:lpstr>6. Afschaffing dividendbelasting  + invoeren bronheffing rente en royalty’s</vt:lpstr>
      <vt:lpstr>7. Beperking rente aftrek (m.i.v. 2019)</vt:lpstr>
      <vt:lpstr>7. Beperking rente aftrek (m.i.v. 2019)</vt:lpstr>
      <vt:lpstr>Privé 8. Verlaging tarieven + beperking percentage aftrekposten</vt:lpstr>
      <vt:lpstr>Privé 8. Verlaging tarieven + beperking percentage aftrekposten</vt:lpstr>
      <vt:lpstr>Privé 8. Verlaging tarieven + beperking percentage aftrekposten</vt:lpstr>
      <vt:lpstr>Privé 8. Beperking percentage aftrekposten</vt:lpstr>
      <vt:lpstr>Privé 8. Beperking percentage aftrekposten</vt:lpstr>
      <vt:lpstr>Privé 9. Eigen woning</vt:lpstr>
      <vt:lpstr>Privé 10. Box 3</vt:lpstr>
      <vt:lpstr>Privé 11. Fiets van de zaak vanaf 1 januari 2020</vt:lpstr>
      <vt:lpstr>Praktijkcasus Fred Forel BV</vt:lpstr>
      <vt:lpstr> Praktijkcasus Fred Forel BV </vt:lpstr>
      <vt:lpstr>Praktijkcasus Fred Forel BV</vt:lpstr>
      <vt:lpstr>Praktijkcasus Fred Forel BV</vt:lpstr>
      <vt:lpstr>Praktijkcasus Fred Forel privé</vt:lpstr>
      <vt:lpstr>Praktijkcasus Fred Forel privé</vt:lpstr>
      <vt:lpstr>Conclusie praktijkcasus Fred Forel</vt:lpstr>
      <vt:lpstr>PowerPoint-presentatie</vt:lpstr>
      <vt:lpstr>12. Wensenlijst MKB/DGA</vt:lpstr>
      <vt:lpstr>12. Wensenlijst MKB/DGA</vt:lpstr>
      <vt:lpstr>12. Wensenlijst MKB/DGA</vt:lpstr>
      <vt:lpstr>PowerPoint-presentatie</vt:lpstr>
    </vt:vector>
  </TitlesOfParts>
  <Company>Quinfox Automatisering B.V.</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Sandra ten Hoor</dc:creator>
  <cp:lastModifiedBy>Marc Slingerland</cp:lastModifiedBy>
  <cp:revision>21</cp:revision>
  <cp:lastPrinted>2018-09-21T09:18:02Z</cp:lastPrinted>
  <dcterms:created xsi:type="dcterms:W3CDTF">2018-09-19T07:18:11Z</dcterms:created>
  <dcterms:modified xsi:type="dcterms:W3CDTF">2018-09-21T11:29:22Z</dcterms:modified>
</cp:coreProperties>
</file>